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04" r:id="rId3"/>
    <p:sldId id="313" r:id="rId4"/>
    <p:sldId id="314" r:id="rId5"/>
    <p:sldId id="315" r:id="rId6"/>
    <p:sldId id="316" r:id="rId7"/>
    <p:sldId id="317" r:id="rId8"/>
    <p:sldId id="318" r:id="rId9"/>
    <p:sldId id="341" r:id="rId10"/>
    <p:sldId id="342" r:id="rId11"/>
    <p:sldId id="319" r:id="rId12"/>
    <p:sldId id="320" r:id="rId13"/>
    <p:sldId id="325" r:id="rId14"/>
    <p:sldId id="326" r:id="rId15"/>
    <p:sldId id="327" r:id="rId16"/>
    <p:sldId id="321" r:id="rId17"/>
    <p:sldId id="330" r:id="rId18"/>
    <p:sldId id="331" r:id="rId19"/>
    <p:sldId id="335" r:id="rId20"/>
    <p:sldId id="336" r:id="rId21"/>
    <p:sldId id="322" r:id="rId22"/>
    <p:sldId id="323" r:id="rId23"/>
    <p:sldId id="324" r:id="rId24"/>
    <p:sldId id="328" r:id="rId25"/>
    <p:sldId id="329" r:id="rId26"/>
    <p:sldId id="361" r:id="rId27"/>
    <p:sldId id="337" r:id="rId28"/>
    <p:sldId id="332" r:id="rId29"/>
    <p:sldId id="352" r:id="rId30"/>
    <p:sldId id="353" r:id="rId31"/>
    <p:sldId id="355" r:id="rId32"/>
    <p:sldId id="356" r:id="rId33"/>
    <p:sldId id="358" r:id="rId34"/>
    <p:sldId id="359" r:id="rId35"/>
    <p:sldId id="360" r:id="rId36"/>
    <p:sldId id="357" r:id="rId37"/>
    <p:sldId id="333" r:id="rId38"/>
    <p:sldId id="334" r:id="rId39"/>
    <p:sldId id="340" r:id="rId40"/>
    <p:sldId id="338" r:id="rId41"/>
    <p:sldId id="343" r:id="rId42"/>
    <p:sldId id="339" r:id="rId43"/>
    <p:sldId id="257" r:id="rId44"/>
    <p:sldId id="260" r:id="rId45"/>
    <p:sldId id="261" r:id="rId46"/>
    <p:sldId id="295" r:id="rId47"/>
    <p:sldId id="296" r:id="rId48"/>
    <p:sldId id="284" r:id="rId49"/>
    <p:sldId id="299" r:id="rId50"/>
    <p:sldId id="344" r:id="rId51"/>
    <p:sldId id="345" r:id="rId52"/>
    <p:sldId id="346" r:id="rId53"/>
    <p:sldId id="347" r:id="rId54"/>
    <p:sldId id="278" r:id="rId55"/>
    <p:sldId id="349" r:id="rId56"/>
    <p:sldId id="350" r:id="rId57"/>
    <p:sldId id="351" r:id="rId58"/>
    <p:sldId id="311" r:id="rId59"/>
    <p:sldId id="310" r:id="rId60"/>
    <p:sldId id="307" r:id="rId61"/>
    <p:sldId id="279" r:id="rId62"/>
    <p:sldId id="280" r:id="rId63"/>
    <p:sldId id="290" r:id="rId64"/>
    <p:sldId id="28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E2BDB-93E9-4320-80D7-2AD32AC33FDD}"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21459-1B2A-42DD-81BF-C1FDCD566EA6}" type="slidenum">
              <a:rPr lang="en-US" smtClean="0"/>
              <a:t>‹#›</a:t>
            </a:fld>
            <a:endParaRPr lang="en-US"/>
          </a:p>
        </p:txBody>
      </p:sp>
    </p:spTree>
    <p:extLst>
      <p:ext uri="{BB962C8B-B14F-4D97-AF65-F5344CB8AC3E}">
        <p14:creationId xmlns:p14="http://schemas.microsoft.com/office/powerpoint/2010/main" val="362834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8DD41A-C7B8-43AC-8A5D-E69BCD5E4D38}" type="datetime1">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a:t>
            </a:fld>
            <a:endParaRPr lang="en-US"/>
          </a:p>
        </p:txBody>
      </p:sp>
    </p:spTree>
    <p:extLst>
      <p:ext uri="{BB962C8B-B14F-4D97-AF65-F5344CB8AC3E}">
        <p14:creationId xmlns:p14="http://schemas.microsoft.com/office/powerpoint/2010/main" val="37761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96DC5-EE30-4C11-AA93-EE76DFD43D5F}" type="datetime1">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a:t>
            </a:fld>
            <a:endParaRPr lang="en-US"/>
          </a:p>
        </p:txBody>
      </p:sp>
    </p:spTree>
    <p:extLst>
      <p:ext uri="{BB962C8B-B14F-4D97-AF65-F5344CB8AC3E}">
        <p14:creationId xmlns:p14="http://schemas.microsoft.com/office/powerpoint/2010/main" val="129022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2A5D1-9B56-4B00-999F-E9E4DCB350D1}" type="datetime1">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a:t>
            </a:fld>
            <a:endParaRPr lang="en-US"/>
          </a:p>
        </p:txBody>
      </p:sp>
    </p:spTree>
    <p:extLst>
      <p:ext uri="{BB962C8B-B14F-4D97-AF65-F5344CB8AC3E}">
        <p14:creationId xmlns:p14="http://schemas.microsoft.com/office/powerpoint/2010/main" val="386735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B07820-E6F8-4ED6-82FC-8F3A9E64AC76}" type="datetime1">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a:t>
            </a:fld>
            <a:endParaRPr lang="en-US"/>
          </a:p>
        </p:txBody>
      </p:sp>
    </p:spTree>
    <p:extLst>
      <p:ext uri="{BB962C8B-B14F-4D97-AF65-F5344CB8AC3E}">
        <p14:creationId xmlns:p14="http://schemas.microsoft.com/office/powerpoint/2010/main" val="347623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848703-8C36-46AA-AC87-C59789C6ADFF}" type="datetime1">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a:t>
            </a:fld>
            <a:endParaRPr lang="en-US"/>
          </a:p>
        </p:txBody>
      </p:sp>
    </p:spTree>
    <p:extLst>
      <p:ext uri="{BB962C8B-B14F-4D97-AF65-F5344CB8AC3E}">
        <p14:creationId xmlns:p14="http://schemas.microsoft.com/office/powerpoint/2010/main" val="230210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C5BCAF-7015-4C3E-9AB7-32B936D4B130}" type="datetime1">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6F9C7-5C1B-4D3D-B969-CAED8D7BB201}" type="slidenum">
              <a:rPr lang="en-US" smtClean="0"/>
              <a:t>‹#›</a:t>
            </a:fld>
            <a:endParaRPr lang="en-US"/>
          </a:p>
        </p:txBody>
      </p:sp>
    </p:spTree>
    <p:extLst>
      <p:ext uri="{BB962C8B-B14F-4D97-AF65-F5344CB8AC3E}">
        <p14:creationId xmlns:p14="http://schemas.microsoft.com/office/powerpoint/2010/main" val="399470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2BA2AC-EFCD-415F-AF56-8EC5C07E4D5A}" type="datetime1">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6F9C7-5C1B-4D3D-B969-CAED8D7BB201}" type="slidenum">
              <a:rPr lang="en-US" smtClean="0"/>
              <a:t>‹#›</a:t>
            </a:fld>
            <a:endParaRPr lang="en-US"/>
          </a:p>
        </p:txBody>
      </p:sp>
    </p:spTree>
    <p:extLst>
      <p:ext uri="{BB962C8B-B14F-4D97-AF65-F5344CB8AC3E}">
        <p14:creationId xmlns:p14="http://schemas.microsoft.com/office/powerpoint/2010/main" val="309759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303114-6FED-4CAC-BCD1-B229FCE1B172}" type="datetime1">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a:t>
            </a:fld>
            <a:endParaRPr lang="en-US"/>
          </a:p>
        </p:txBody>
      </p:sp>
    </p:spTree>
    <p:extLst>
      <p:ext uri="{BB962C8B-B14F-4D97-AF65-F5344CB8AC3E}">
        <p14:creationId xmlns:p14="http://schemas.microsoft.com/office/powerpoint/2010/main" val="338736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8B845-33DA-4875-83D3-19B6084C526D}" type="datetime1">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6F9C7-5C1B-4D3D-B969-CAED8D7BB201}" type="slidenum">
              <a:rPr lang="en-US" smtClean="0"/>
              <a:t>‹#›</a:t>
            </a:fld>
            <a:endParaRPr lang="en-US"/>
          </a:p>
        </p:txBody>
      </p:sp>
    </p:spTree>
    <p:extLst>
      <p:ext uri="{BB962C8B-B14F-4D97-AF65-F5344CB8AC3E}">
        <p14:creationId xmlns:p14="http://schemas.microsoft.com/office/powerpoint/2010/main" val="58380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BB1CF5-E3AD-41F1-A2D3-8CAC1ADCA79B}" type="datetime1">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6F9C7-5C1B-4D3D-B969-CAED8D7BB201}" type="slidenum">
              <a:rPr lang="en-US" smtClean="0"/>
              <a:t>‹#›</a:t>
            </a:fld>
            <a:endParaRPr lang="en-US"/>
          </a:p>
        </p:txBody>
      </p:sp>
    </p:spTree>
    <p:extLst>
      <p:ext uri="{BB962C8B-B14F-4D97-AF65-F5344CB8AC3E}">
        <p14:creationId xmlns:p14="http://schemas.microsoft.com/office/powerpoint/2010/main" val="406484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1F0B5D-A527-405D-A2C8-CDAF08339AB7}" type="datetime1">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6F9C7-5C1B-4D3D-B969-CAED8D7BB201}" type="slidenum">
              <a:rPr lang="en-US" smtClean="0"/>
              <a:t>‹#›</a:t>
            </a:fld>
            <a:endParaRPr lang="en-US"/>
          </a:p>
        </p:txBody>
      </p:sp>
    </p:spTree>
    <p:extLst>
      <p:ext uri="{BB962C8B-B14F-4D97-AF65-F5344CB8AC3E}">
        <p14:creationId xmlns:p14="http://schemas.microsoft.com/office/powerpoint/2010/main" val="386941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05A91-DB52-43DD-B561-5F9338B090E3}" type="datetime1">
              <a:rPr lang="en-US" smtClean="0"/>
              <a:t>1/28/2024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6F9C7-5C1B-4D3D-B969-CAED8D7BB201}" type="slidenum">
              <a:rPr lang="en-US" smtClean="0"/>
              <a:t>‹#›</a:t>
            </a:fld>
            <a:endParaRPr lang="en-US"/>
          </a:p>
        </p:txBody>
      </p:sp>
    </p:spTree>
    <p:extLst>
      <p:ext uri="{BB962C8B-B14F-4D97-AF65-F5344CB8AC3E}">
        <p14:creationId xmlns:p14="http://schemas.microsoft.com/office/powerpoint/2010/main" val="2851128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18839"/>
            <a:ext cx="9144000" cy="3121891"/>
          </a:xfrm>
        </p:spPr>
        <p:txBody>
          <a:bodyPr>
            <a:normAutofit fontScale="90000"/>
          </a:bodyPr>
          <a:lstStyle/>
          <a:p>
            <a:pPr>
              <a:lnSpc>
                <a:spcPct val="200000"/>
              </a:lnSpc>
            </a:pPr>
            <a:r>
              <a:rPr lang="ar-SA" sz="5400" dirty="0">
                <a:solidFill>
                  <a:srgbClr val="C00000"/>
                </a:solidFill>
                <a:cs typeface="B Titr" panose="00000700000000000000" pitchFamily="2" charset="-78"/>
              </a:rPr>
              <a:t>تاثیر و نقش تصمیم گیری مبتنی بر شواهد در تصمیمات بالینی و درمان بیماران</a:t>
            </a:r>
            <a:endParaRPr lang="en-US" sz="8800" dirty="0">
              <a:solidFill>
                <a:srgbClr val="C00000"/>
              </a:solidFill>
              <a:latin typeface="Times New Roman" panose="02020603050405020304" pitchFamily="18" charset="0"/>
              <a:cs typeface="B Titr" panose="00000700000000000000" pitchFamily="2" charset="-78"/>
            </a:endParaRPr>
          </a:p>
        </p:txBody>
      </p:sp>
      <p:sp>
        <p:nvSpPr>
          <p:cNvPr id="4" name="Subtitle 2"/>
          <p:cNvSpPr txBox="1">
            <a:spLocks/>
          </p:cNvSpPr>
          <p:nvPr/>
        </p:nvSpPr>
        <p:spPr>
          <a:xfrm>
            <a:off x="1676400" y="4557998"/>
            <a:ext cx="9144000"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Ali </a:t>
            </a:r>
            <a:r>
              <a:rPr lang="en-US" dirty="0" err="1" smtClean="0">
                <a:latin typeface="Times New Roman" panose="02020603050405020304" pitchFamily="18" charset="0"/>
                <a:cs typeface="Times New Roman" panose="02020603050405020304" pitchFamily="18" charset="0"/>
              </a:rPr>
              <a:t>Kabir</a:t>
            </a:r>
            <a:r>
              <a:rPr lang="en-US" dirty="0" smtClean="0">
                <a:latin typeface="Times New Roman" panose="02020603050405020304" pitchFamily="18" charset="0"/>
                <a:cs typeface="Times New Roman" panose="02020603050405020304" pitchFamily="18" charset="0"/>
              </a:rPr>
              <a:t>, MD, MPH, </a:t>
            </a:r>
            <a:r>
              <a:rPr lang="en-US" dirty="0" err="1" smtClean="0">
                <a:latin typeface="Times New Roman" panose="02020603050405020304" pitchFamily="18" charset="0"/>
                <a:cs typeface="Times New Roman" panose="02020603050405020304" pitchFamily="18" charset="0"/>
              </a:rPr>
              <a:t>MSc,PhD</a:t>
            </a:r>
            <a:endParaRPr lang="en-US" smtClean="0">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Associate </a:t>
            </a:r>
            <a:r>
              <a:rPr lang="en-US" dirty="0" smtClean="0">
                <a:latin typeface="Times New Roman" panose="02020603050405020304" pitchFamily="18" charset="0"/>
                <a:cs typeface="Times New Roman" panose="02020603050405020304" pitchFamily="18" charset="0"/>
              </a:rPr>
              <a:t>Professor of Epidemiology,</a:t>
            </a:r>
          </a:p>
          <a:p>
            <a:r>
              <a:rPr lang="en-US" dirty="0" smtClean="0">
                <a:latin typeface="Times New Roman" panose="02020603050405020304" pitchFamily="18" charset="0"/>
                <a:cs typeface="Times New Roman" panose="02020603050405020304" pitchFamily="18" charset="0"/>
              </a:rPr>
              <a:t>Resident of Internal Medicine</a:t>
            </a:r>
          </a:p>
          <a:p>
            <a:r>
              <a:rPr lang="en-US" dirty="0" err="1" smtClean="0">
                <a:latin typeface="Times New Roman" panose="02020603050405020304" pitchFamily="18" charset="0"/>
                <a:cs typeface="Times New Roman" panose="02020603050405020304" pitchFamily="18" charset="0"/>
              </a:rPr>
              <a:t>Firoozgar</a:t>
            </a:r>
            <a:r>
              <a:rPr lang="en-US" dirty="0" smtClean="0">
                <a:latin typeface="Times New Roman" panose="02020603050405020304" pitchFamily="18" charset="0"/>
                <a:cs typeface="Times New Roman" panose="02020603050405020304" pitchFamily="18" charset="0"/>
              </a:rPr>
              <a:t> Hospital, Iran University of Medical Sciences </a:t>
            </a:r>
            <a:endParaRPr lang="en-US"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8A3DA3CC-5824-4943-A1A4-07B5FADB75BA}"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1</a:t>
            </a:fld>
            <a:endParaRPr lang="en-US"/>
          </a:p>
        </p:txBody>
      </p:sp>
      <p:pic>
        <p:nvPicPr>
          <p:cNvPr id="6" name="Picture 5"/>
          <p:cNvPicPr>
            <a:picLocks noChangeAspect="1"/>
          </p:cNvPicPr>
          <p:nvPr/>
        </p:nvPicPr>
        <p:blipFill>
          <a:blip r:embed="rId2"/>
          <a:stretch>
            <a:fillRect/>
          </a:stretch>
        </p:blipFill>
        <p:spPr>
          <a:xfrm>
            <a:off x="362239" y="164090"/>
            <a:ext cx="1152525" cy="1162050"/>
          </a:xfrm>
          <a:prstGeom prst="rect">
            <a:avLst/>
          </a:prstGeom>
        </p:spPr>
      </p:pic>
      <p:pic>
        <p:nvPicPr>
          <p:cNvPr id="1026" name="Picture 2" descr="https://irea.ir/templates/tmpl_modern01/images/logo_f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247214"/>
            <a:ext cx="1905000" cy="101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14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603954"/>
            <a:ext cx="10515600" cy="4351338"/>
          </a:xfrm>
        </p:spPr>
        <p:txBody>
          <a:bodyPr>
            <a:normAutofit/>
          </a:bodyPr>
          <a:lstStyle/>
          <a:p>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the EBM </a:t>
            </a:r>
            <a:r>
              <a:rPr lang="en-US" dirty="0">
                <a:latin typeface="Times New Roman" panose="02020603050405020304" pitchFamily="18" charset="0"/>
                <a:cs typeface="Times New Roman" panose="02020603050405020304" pitchFamily="18" charset="0"/>
              </a:rPr>
              <a:t>model of practice, there is no clear and consistent </a:t>
            </a:r>
            <a:r>
              <a:rPr lang="en-US" dirty="0" smtClean="0">
                <a:latin typeface="Times New Roman" panose="02020603050405020304" pitchFamily="18" charset="0"/>
                <a:cs typeface="Times New Roman" panose="02020603050405020304" pitchFamily="18" charset="0"/>
              </a:rPr>
              <a:t>definition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patient values/preferences </a:t>
            </a:r>
            <a:r>
              <a:rPr lang="en-US" dirty="0">
                <a:latin typeface="Times New Roman" panose="02020603050405020304" pitchFamily="18" charset="0"/>
                <a:cs typeface="Times New Roman" panose="02020603050405020304" pitchFamily="18" charset="0"/>
              </a:rPr>
              <a:t>and no guidance is provided on how to integrate these </a:t>
            </a:r>
            <a:r>
              <a:rPr lang="en-US" dirty="0" smtClean="0">
                <a:latin typeface="Times New Roman" panose="02020603050405020304" pitchFamily="18" charset="0"/>
                <a:cs typeface="Times New Roman" panose="02020603050405020304" pitchFamily="18" charset="0"/>
              </a:rPr>
              <a:t>into an </a:t>
            </a:r>
            <a:r>
              <a:rPr lang="en-US" dirty="0">
                <a:latin typeface="Times New Roman" panose="02020603050405020304" pitchFamily="18" charset="0"/>
                <a:cs typeface="Times New Roman" panose="02020603050405020304" pitchFamily="18" charset="0"/>
              </a:rPr>
              <a:t>EBM model of practice. Methods advocated to measure patient values </a:t>
            </a:r>
            <a:r>
              <a:rPr lang="en-US" dirty="0" smtClean="0">
                <a:latin typeface="Times New Roman" panose="02020603050405020304" pitchFamily="18" charset="0"/>
                <a:cs typeface="Times New Roman" panose="02020603050405020304" pitchFamily="18" charset="0"/>
              </a:rPr>
              <a:t>are also </a:t>
            </a:r>
            <a:r>
              <a:rPr lang="en-US" dirty="0">
                <a:latin typeface="Times New Roman" panose="02020603050405020304" pitchFamily="18" charset="0"/>
                <a:cs typeface="Times New Roman" panose="02020603050405020304" pitchFamily="18" charset="0"/>
              </a:rPr>
              <a:t>problematic</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Within the SDM movement, patient values/preferences </a:t>
            </a:r>
            <a:r>
              <a:rPr lang="en-US" dirty="0" smtClean="0">
                <a:latin typeface="Times New Roman" panose="02020603050405020304" pitchFamily="18" charset="0"/>
                <a:cs typeface="Times New Roman" panose="02020603050405020304" pitchFamily="18" charset="0"/>
              </a:rPr>
              <a:t>tend to </a:t>
            </a:r>
            <a:r>
              <a:rPr lang="en-US" dirty="0">
                <a:latin typeface="Times New Roman" panose="02020603050405020304" pitchFamily="18" charset="0"/>
                <a:cs typeface="Times New Roman" panose="02020603050405020304" pitchFamily="18" charset="0"/>
              </a:rPr>
              <a:t>be </a:t>
            </a:r>
            <a:r>
              <a:rPr lang="en-US" dirty="0" smtClean="0">
                <a:latin typeface="Times New Roman" panose="02020603050405020304" pitchFamily="18" charset="0"/>
                <a:cs typeface="Times New Roman" panose="02020603050405020304" pitchFamily="18" charset="0"/>
              </a:rPr>
              <a:t>defined </a:t>
            </a:r>
            <a:r>
              <a:rPr lang="en-US" dirty="0">
                <a:latin typeface="Times New Roman" panose="02020603050405020304" pitchFamily="18" charset="0"/>
                <a:cs typeface="Times New Roman" panose="02020603050405020304" pitchFamily="18" charset="0"/>
              </a:rPr>
              <a:t>and measured in a restrictive and reductionist way as patient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preferences for treatment options or attributes of options, while </a:t>
            </a:r>
            <a:r>
              <a:rPr lang="en-US" dirty="0" smtClean="0">
                <a:latin typeface="Times New Roman" panose="02020603050405020304" pitchFamily="18" charset="0"/>
                <a:cs typeface="Times New Roman" panose="02020603050405020304" pitchFamily="18" charset="0"/>
              </a:rPr>
              <a:t>broader underlying </a:t>
            </a:r>
            <a:r>
              <a:rPr lang="en-US" dirty="0">
                <a:latin typeface="Times New Roman" panose="02020603050405020304" pitchFamily="18" charset="0"/>
                <a:cs typeface="Times New Roman" panose="02020603050405020304" pitchFamily="18" charset="0"/>
              </a:rPr>
              <a:t>value structures are ignored</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In both models of practice, </a:t>
            </a:r>
            <a:r>
              <a:rPr lang="en-US" dirty="0" smtClean="0">
                <a:latin typeface="Times New Roman" panose="02020603050405020304" pitchFamily="18" charset="0"/>
                <a:cs typeface="Times New Roman" panose="02020603050405020304" pitchFamily="18" charset="0"/>
              </a:rPr>
              <a:t>the meaning </a:t>
            </a:r>
            <a:r>
              <a:rPr lang="en-US" dirty="0">
                <a:latin typeface="Times New Roman" panose="02020603050405020304" pitchFamily="18" charset="0"/>
                <a:cs typeface="Times New Roman" panose="02020603050405020304" pitchFamily="18" charset="0"/>
              </a:rPr>
              <a:t>and expected role of physician values in decision-making are unclear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838200" y="5890790"/>
            <a:ext cx="10515600" cy="523220"/>
          </a:xfrm>
          <a:prstGeom prst="rect">
            <a:avLst/>
          </a:prstGeom>
        </p:spPr>
        <p:txBody>
          <a:bodyPr wrap="square">
            <a:spAutoFit/>
          </a:bodyPr>
          <a:lstStyle/>
          <a:p>
            <a:r>
              <a:rPr lang="en-US" sz="1400" dirty="0">
                <a:solidFill>
                  <a:srgbClr val="212121"/>
                </a:solidFill>
                <a:latin typeface="BlinkMacSystemFont"/>
              </a:rPr>
              <a:t>Charles C, </a:t>
            </a:r>
            <a:r>
              <a:rPr lang="en-US" sz="1400" dirty="0" err="1">
                <a:solidFill>
                  <a:srgbClr val="212121"/>
                </a:solidFill>
                <a:latin typeface="BlinkMacSystemFont"/>
              </a:rPr>
              <a:t>Gafni</a:t>
            </a:r>
            <a:r>
              <a:rPr lang="en-US" sz="1400" dirty="0">
                <a:solidFill>
                  <a:srgbClr val="212121"/>
                </a:solidFill>
                <a:latin typeface="BlinkMacSystemFont"/>
              </a:rPr>
              <a:t> A. The vexing problem of defining the meaning, role and measurement of values in treatment decision-making. J Comp Eff Res. 2014 Mar;3(2):197-209</a:t>
            </a:r>
            <a:r>
              <a:rPr lang="en-US" sz="1400" dirty="0" smtClean="0">
                <a:solidFill>
                  <a:srgbClr val="212121"/>
                </a:solidFill>
                <a:latin typeface="BlinkMacSystemFont"/>
              </a:rPr>
              <a:t>.</a:t>
            </a:r>
            <a:endParaRPr lang="en-US" sz="1400" dirty="0"/>
          </a:p>
        </p:txBody>
      </p:sp>
      <p:sp>
        <p:nvSpPr>
          <p:cNvPr id="5" name="Date Placeholder 4"/>
          <p:cNvSpPr>
            <a:spLocks noGrp="1"/>
          </p:cNvSpPr>
          <p:nvPr>
            <p:ph type="dt" sz="half" idx="10"/>
          </p:nvPr>
        </p:nvSpPr>
        <p:spPr/>
        <p:txBody>
          <a:bodyPr/>
          <a:lstStyle/>
          <a:p>
            <a:fld id="{3C604E65-41BE-4517-9685-634011EBEBD7}"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10</a:t>
            </a:fld>
            <a:endParaRPr lang="en-US"/>
          </a:p>
        </p:txBody>
      </p:sp>
    </p:spTree>
    <p:extLst>
      <p:ext uri="{BB962C8B-B14F-4D97-AF65-F5344CB8AC3E}">
        <p14:creationId xmlns:p14="http://schemas.microsoft.com/office/powerpoint/2010/main" val="2848288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dirty="0">
                <a:latin typeface="Times New Roman" panose="02020603050405020304" pitchFamily="18" charset="0"/>
                <a:cs typeface="Times New Roman" panose="02020603050405020304" pitchFamily="18" charset="0"/>
              </a:rPr>
              <a:t>EBM educators should spend more time and emphasis, relative to risk of bias in primary studies, on quality/certainty of bodies of evidence, and much more time and emphasis on understanding of magnitude of effect and applicability of results</a:t>
            </a:r>
            <a:r>
              <a:rPr lang="en-US" dirty="0" smtClean="0">
                <a:latin typeface="Times New Roman" panose="02020603050405020304" pitchFamily="18" charset="0"/>
                <a:cs typeface="Times New Roman" panose="02020603050405020304" pitchFamily="18" charset="0"/>
              </a:rPr>
              <a:t>.(i.e. tripdatabase.com)</a:t>
            </a:r>
          </a:p>
          <a:p>
            <a:pPr>
              <a:lnSpc>
                <a:spcPct val="150000"/>
              </a:lnSpc>
            </a:pPr>
            <a:r>
              <a:rPr lang="en-US" dirty="0">
                <a:latin typeface="Times New Roman" panose="02020603050405020304" pitchFamily="18" charset="0"/>
                <a:cs typeface="Times New Roman" panose="02020603050405020304" pitchFamily="18" charset="0"/>
              </a:rPr>
              <a:t>Risk of bias assessment is not a core skill for clinicians.</a:t>
            </a:r>
          </a:p>
        </p:txBody>
      </p:sp>
      <p:sp>
        <p:nvSpPr>
          <p:cNvPr id="4" name="Rectangle 3"/>
          <p:cNvSpPr/>
          <p:nvPr/>
        </p:nvSpPr>
        <p:spPr>
          <a:xfrm>
            <a:off x="838200" y="5775324"/>
            <a:ext cx="10515600" cy="523220"/>
          </a:xfrm>
          <a:prstGeom prst="rect">
            <a:avLst/>
          </a:prstGeom>
        </p:spPr>
        <p:txBody>
          <a:bodyPr wrap="square">
            <a:spAutoFit/>
          </a:bodyPr>
          <a:lstStyle/>
          <a:p>
            <a:r>
              <a:rPr lang="en-US" sz="1400" dirty="0" err="1">
                <a:solidFill>
                  <a:srgbClr val="212121"/>
                </a:solidFill>
                <a:latin typeface="BlinkMacSystemFont"/>
              </a:rPr>
              <a:t>Tikkinen</a:t>
            </a:r>
            <a:r>
              <a:rPr lang="en-US" sz="1400" dirty="0">
                <a:solidFill>
                  <a:srgbClr val="212121"/>
                </a:solidFill>
                <a:latin typeface="BlinkMacSystemFont"/>
              </a:rPr>
              <a:t> KAO, </a:t>
            </a:r>
            <a:r>
              <a:rPr lang="en-US" sz="1400" dirty="0" err="1">
                <a:solidFill>
                  <a:srgbClr val="212121"/>
                </a:solidFill>
                <a:latin typeface="BlinkMacSystemFont"/>
              </a:rPr>
              <a:t>Guyatt</a:t>
            </a:r>
            <a:r>
              <a:rPr lang="en-US" sz="1400" dirty="0">
                <a:solidFill>
                  <a:srgbClr val="212121"/>
                </a:solidFill>
                <a:latin typeface="BlinkMacSystemFont"/>
              </a:rPr>
              <a:t> GH. Understanding of research results, evidence summaries and their applicability-not critical appraisal-are core skills of medical curriculum. BMJ </a:t>
            </a:r>
            <a:r>
              <a:rPr lang="en-US" sz="1400" dirty="0" err="1">
                <a:solidFill>
                  <a:srgbClr val="212121"/>
                </a:solidFill>
                <a:latin typeface="BlinkMacSystemFont"/>
              </a:rPr>
              <a:t>Evid</a:t>
            </a:r>
            <a:r>
              <a:rPr lang="en-US" sz="1400" dirty="0">
                <a:solidFill>
                  <a:srgbClr val="212121"/>
                </a:solidFill>
                <a:latin typeface="BlinkMacSystemFont"/>
              </a:rPr>
              <a:t> Based Med. 2021 Oct;26(5):231-233</a:t>
            </a:r>
            <a:r>
              <a:rPr lang="en-US" sz="1400" dirty="0" smtClean="0">
                <a:solidFill>
                  <a:srgbClr val="212121"/>
                </a:solidFill>
                <a:latin typeface="BlinkMacSystemFont"/>
              </a:rPr>
              <a:t>.</a:t>
            </a:r>
            <a:endParaRPr lang="en-US" sz="1400" dirty="0"/>
          </a:p>
        </p:txBody>
      </p:sp>
      <p:sp>
        <p:nvSpPr>
          <p:cNvPr id="5" name="Date Placeholder 4"/>
          <p:cNvSpPr>
            <a:spLocks noGrp="1"/>
          </p:cNvSpPr>
          <p:nvPr>
            <p:ph type="dt" sz="half" idx="10"/>
          </p:nvPr>
        </p:nvSpPr>
        <p:spPr/>
        <p:txBody>
          <a:bodyPr/>
          <a:lstStyle/>
          <a:p>
            <a:fld id="{60425EFF-EEA2-4CE9-9A98-1A4A22D7E5C6}"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11</a:t>
            </a:fld>
            <a:endParaRPr lang="en-US"/>
          </a:p>
        </p:txBody>
      </p:sp>
    </p:spTree>
    <p:extLst>
      <p:ext uri="{BB962C8B-B14F-4D97-AF65-F5344CB8AC3E}">
        <p14:creationId xmlns:p14="http://schemas.microsoft.com/office/powerpoint/2010/main" val="1245008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C00000"/>
                </a:solidFill>
                <a:latin typeface="Times New Roman" panose="02020603050405020304" pitchFamily="18" charset="0"/>
                <a:cs typeface="Times New Roman" panose="02020603050405020304" pitchFamily="18" charset="0"/>
              </a:rPr>
              <a:t>Negative </a:t>
            </a:r>
            <a:r>
              <a:rPr lang="en-US" sz="3600" dirty="0">
                <a:solidFill>
                  <a:srgbClr val="C00000"/>
                </a:solidFill>
                <a:latin typeface="Times New Roman" panose="02020603050405020304" pitchFamily="18" charset="0"/>
                <a:cs typeface="Times New Roman" panose="02020603050405020304" pitchFamily="18" charset="0"/>
              </a:rPr>
              <a:t>consequences </a:t>
            </a:r>
            <a:r>
              <a:rPr lang="en-US" sz="3600" dirty="0" smtClean="0">
                <a:solidFill>
                  <a:srgbClr val="C00000"/>
                </a:solidFill>
                <a:latin typeface="Times New Roman" panose="02020603050405020304" pitchFamily="18" charset="0"/>
                <a:cs typeface="Times New Roman" panose="02020603050405020304" pitchFamily="18" charset="0"/>
              </a:rPr>
              <a:t>of EBM for </a:t>
            </a:r>
            <a:r>
              <a:rPr lang="en-US" sz="3600" dirty="0">
                <a:solidFill>
                  <a:srgbClr val="C00000"/>
                </a:solidFill>
                <a:latin typeface="Times New Roman" panose="02020603050405020304" pitchFamily="18" charset="0"/>
                <a:cs typeface="Times New Roman" panose="02020603050405020304" pitchFamily="18" charset="0"/>
              </a:rPr>
              <a:t>healthcare delivery, policy and </a:t>
            </a:r>
            <a:r>
              <a:rPr lang="en-US" sz="3600" dirty="0" smtClean="0">
                <a:solidFill>
                  <a:srgbClr val="C00000"/>
                </a:solidFill>
                <a:latin typeface="Times New Roman" panose="02020603050405020304" pitchFamily="18" charset="0"/>
                <a:cs typeface="Times New Roman" panose="02020603050405020304" pitchFamily="18" charset="0"/>
              </a:rPr>
              <a:t>financing</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failing to manage complexity, the individual’s needs, and the person’s context and issues such as </a:t>
            </a:r>
            <a:r>
              <a:rPr lang="en-US" dirty="0" smtClean="0">
                <a:latin typeface="Times New Roman" panose="02020603050405020304" pitchFamily="18" charset="0"/>
                <a:cs typeface="Times New Roman" panose="02020603050405020304" pitchFamily="18" charset="0"/>
              </a:rPr>
              <a:t>multi-morbidity;</a:t>
            </a:r>
          </a:p>
          <a:p>
            <a:r>
              <a:rPr lang="en-US" dirty="0" smtClean="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the quantity of research studies and the variable quality, which has become impossible to manage and in some cases lack clinical significance; </a:t>
            </a:r>
            <a:r>
              <a:rPr lang="en-US" dirty="0" smtClean="0">
                <a:latin typeface="Times New Roman" panose="02020603050405020304" pitchFamily="18" charset="0"/>
                <a:cs typeface="Times New Roman" panose="02020603050405020304" pitchFamily="18" charset="0"/>
              </a:rPr>
              <a:t>and</a:t>
            </a:r>
          </a:p>
          <a:p>
            <a:r>
              <a:rPr lang="en-US" dirty="0" smtClean="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the medicalization of life, namely creating new diseases for non-specific complaints and the use of the evidence-based ‘quality markers’ to widely promote drugs and medical </a:t>
            </a:r>
            <a:r>
              <a:rPr lang="en-US" dirty="0" smtClean="0">
                <a:latin typeface="Times New Roman" panose="02020603050405020304" pitchFamily="18" charset="0"/>
                <a:cs typeface="Times New Roman" panose="02020603050405020304" pitchFamily="18" charset="0"/>
              </a:rPr>
              <a:t>devices.</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838200" y="6098460"/>
            <a:ext cx="10515600" cy="307777"/>
          </a:xfrm>
          <a:prstGeom prst="rect">
            <a:avLst/>
          </a:prstGeom>
        </p:spPr>
        <p:txBody>
          <a:bodyPr wrap="square">
            <a:spAutoFit/>
          </a:bodyPr>
          <a:lstStyle/>
          <a:p>
            <a:r>
              <a:rPr lang="en-US" sz="1400" dirty="0">
                <a:solidFill>
                  <a:srgbClr val="333333"/>
                </a:solidFill>
                <a:latin typeface="-apple-system"/>
              </a:rPr>
              <a:t>Fernandez, A., </a:t>
            </a:r>
            <a:r>
              <a:rPr lang="en-US" sz="1400" i="1" dirty="0" smtClean="0">
                <a:solidFill>
                  <a:srgbClr val="333333"/>
                </a:solidFill>
                <a:latin typeface="-apple-system"/>
              </a:rPr>
              <a:t>et </a:t>
            </a:r>
            <a:r>
              <a:rPr lang="en-US" sz="1400" i="1" dirty="0">
                <a:solidFill>
                  <a:srgbClr val="333333"/>
                </a:solidFill>
                <a:latin typeface="-apple-system"/>
              </a:rPr>
              <a:t>al.</a:t>
            </a:r>
            <a:r>
              <a:rPr lang="en-US" sz="1400" dirty="0">
                <a:solidFill>
                  <a:srgbClr val="333333"/>
                </a:solidFill>
                <a:latin typeface="-apple-system"/>
              </a:rPr>
              <a:t> Evidence-based medicine: is it a bridge too far?. </a:t>
            </a:r>
            <a:r>
              <a:rPr lang="en-US" sz="1400" i="1" dirty="0">
                <a:solidFill>
                  <a:srgbClr val="333333"/>
                </a:solidFill>
                <a:latin typeface="-apple-system"/>
              </a:rPr>
              <a:t>Health Res Policy Sys</a:t>
            </a:r>
            <a:r>
              <a:rPr lang="en-US" sz="1400" dirty="0">
                <a:solidFill>
                  <a:srgbClr val="333333"/>
                </a:solidFill>
                <a:latin typeface="-apple-system"/>
              </a:rPr>
              <a:t> </a:t>
            </a:r>
            <a:r>
              <a:rPr lang="en-US" sz="1400" dirty="0" smtClean="0">
                <a:solidFill>
                  <a:srgbClr val="333333"/>
                </a:solidFill>
                <a:latin typeface="-apple-system"/>
              </a:rPr>
              <a:t>2015;</a:t>
            </a:r>
            <a:r>
              <a:rPr lang="en-US" sz="1400" b="1" dirty="0" smtClean="0">
                <a:solidFill>
                  <a:srgbClr val="333333"/>
                </a:solidFill>
                <a:latin typeface="-apple-system"/>
              </a:rPr>
              <a:t>13</a:t>
            </a:r>
            <a:r>
              <a:rPr lang="en-US" sz="1400" dirty="0">
                <a:solidFill>
                  <a:srgbClr val="333333"/>
                </a:solidFill>
                <a:latin typeface="-apple-system"/>
              </a:rPr>
              <a:t>, </a:t>
            </a:r>
            <a:r>
              <a:rPr lang="en-US" sz="1400" dirty="0" smtClean="0">
                <a:solidFill>
                  <a:srgbClr val="333333"/>
                </a:solidFill>
                <a:latin typeface="-apple-system"/>
              </a:rPr>
              <a:t>66.</a:t>
            </a:r>
            <a:endParaRPr lang="en-US" sz="1400" dirty="0"/>
          </a:p>
        </p:txBody>
      </p:sp>
      <p:sp>
        <p:nvSpPr>
          <p:cNvPr id="5" name="Date Placeholder 4"/>
          <p:cNvSpPr>
            <a:spLocks noGrp="1"/>
          </p:cNvSpPr>
          <p:nvPr>
            <p:ph type="dt" sz="half" idx="10"/>
          </p:nvPr>
        </p:nvSpPr>
        <p:spPr/>
        <p:txBody>
          <a:bodyPr/>
          <a:lstStyle/>
          <a:p>
            <a:fld id="{C509F4A1-937C-4B65-96C2-AD25DF8FCA82}"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12</a:t>
            </a:fld>
            <a:endParaRPr lang="en-US"/>
          </a:p>
        </p:txBody>
      </p:sp>
    </p:spTree>
    <p:extLst>
      <p:ext uri="{BB962C8B-B14F-4D97-AF65-F5344CB8AC3E}">
        <p14:creationId xmlns:p14="http://schemas.microsoft.com/office/powerpoint/2010/main" val="3727892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EBM grew too fast to effectively </a:t>
            </a:r>
            <a:r>
              <a:rPr lang="en-US" dirty="0" smtClean="0">
                <a:latin typeface="Times New Roman" panose="02020603050405020304" pitchFamily="18" charset="0"/>
                <a:cs typeface="Times New Roman" panose="02020603050405020304" pitchFamily="18" charset="0"/>
              </a:rPr>
              <a:t>incorporate its </a:t>
            </a:r>
            <a:r>
              <a:rPr lang="en-US" dirty="0">
                <a:latin typeface="Times New Roman" panose="02020603050405020304" pitchFamily="18" charset="0"/>
                <a:cs typeface="Times New Roman" panose="02020603050405020304" pitchFamily="18" charset="0"/>
              </a:rPr>
              <a:t>original propositions: evidence, expert </a:t>
            </a:r>
            <a:r>
              <a:rPr lang="en-US" dirty="0" smtClean="0">
                <a:latin typeface="Times New Roman" panose="02020603050405020304" pitchFamily="18" charset="0"/>
                <a:cs typeface="Times New Roman" panose="02020603050405020304" pitchFamily="18" charset="0"/>
              </a:rPr>
              <a:t>knowledge, and </a:t>
            </a:r>
            <a:r>
              <a:rPr lang="en-US" dirty="0">
                <a:latin typeface="Times New Roman" panose="02020603050405020304" pitchFamily="18" charset="0"/>
                <a:cs typeface="Times New Roman" panose="02020603050405020304" pitchFamily="18" charset="0"/>
              </a:rPr>
              <a:t>patients’ </a:t>
            </a:r>
            <a:r>
              <a:rPr lang="en-US" dirty="0" smtClean="0">
                <a:latin typeface="Times New Roman" panose="02020603050405020304" pitchFamily="18" charset="0"/>
                <a:cs typeface="Times New Roman" panose="02020603050405020304" pitchFamily="18" charset="0"/>
              </a:rPr>
              <a:t>preferences.</a:t>
            </a:r>
          </a:p>
          <a:p>
            <a:r>
              <a:rPr lang="en-US" dirty="0">
                <a:latin typeface="Times New Roman" panose="02020603050405020304" pitchFamily="18" charset="0"/>
                <a:cs typeface="Times New Roman" panose="02020603050405020304" pitchFamily="18" charset="0"/>
              </a:rPr>
              <a:t>The reliance of EBM </a:t>
            </a:r>
            <a:r>
              <a:rPr lang="en-US" dirty="0" smtClean="0">
                <a:latin typeface="Times New Roman" panose="02020603050405020304" pitchFamily="18" charset="0"/>
                <a:cs typeface="Times New Roman" panose="02020603050405020304" pitchFamily="18" charset="0"/>
              </a:rPr>
              <a:t>on the </a:t>
            </a:r>
            <a:r>
              <a:rPr lang="en-US" dirty="0">
                <a:latin typeface="Times New Roman" panose="02020603050405020304" pitchFamily="18" charset="0"/>
                <a:cs typeface="Times New Roman" panose="02020603050405020304" pitchFamily="18" charset="0"/>
              </a:rPr>
              <a:t>RCT was useful for acute (mostly single </a:t>
            </a:r>
            <a:r>
              <a:rPr lang="en-US" dirty="0" smtClean="0">
                <a:latin typeface="Times New Roman" panose="02020603050405020304" pitchFamily="18" charset="0"/>
                <a:cs typeface="Times New Roman" panose="02020603050405020304" pitchFamily="18" charset="0"/>
              </a:rPr>
              <a:t>disease) conditions </a:t>
            </a:r>
            <a:r>
              <a:rPr lang="en-US" dirty="0">
                <a:latin typeface="Times New Roman" panose="02020603050405020304" pitchFamily="18" charset="0"/>
                <a:cs typeface="Times New Roman" panose="02020603050405020304" pitchFamily="18" charset="0"/>
              </a:rPr>
              <a:t>treated with simple interventions, but this approach is not suitable in the current </a:t>
            </a:r>
            <a:r>
              <a:rPr lang="en-US" dirty="0" smtClean="0">
                <a:latin typeface="Times New Roman" panose="02020603050405020304" pitchFamily="18" charset="0"/>
                <a:cs typeface="Times New Roman" panose="02020603050405020304" pitchFamily="18" charset="0"/>
              </a:rPr>
              <a:t>epidemiological context </a:t>
            </a:r>
            <a:r>
              <a:rPr lang="en-US" dirty="0">
                <a:latin typeface="Times New Roman" panose="02020603050405020304" pitchFamily="18" charset="0"/>
                <a:cs typeface="Times New Roman" panose="02020603050405020304" pitchFamily="18" charset="0"/>
              </a:rPr>
              <a:t>characterized by chronicity and </a:t>
            </a:r>
            <a:r>
              <a:rPr lang="en-US" dirty="0" err="1" smtClean="0">
                <a:latin typeface="Times New Roman" panose="02020603050405020304" pitchFamily="18" charset="0"/>
                <a:cs typeface="Times New Roman" panose="02020603050405020304" pitchFamily="18" charset="0"/>
              </a:rPr>
              <a:t>multimorbidity</a:t>
            </a:r>
            <a:r>
              <a:rPr lang="en-US" dirty="0" smtClean="0">
                <a:latin typeface="Times New Roman" panose="02020603050405020304" pitchFamily="18" charset="0"/>
                <a:cs typeface="Times New Roman" panose="02020603050405020304" pitchFamily="18" charset="0"/>
              </a:rPr>
              <a:t> in </a:t>
            </a:r>
            <a:r>
              <a:rPr lang="en-US" dirty="0">
                <a:latin typeface="Times New Roman" panose="02020603050405020304" pitchFamily="18" charset="0"/>
                <a:cs typeface="Times New Roman" panose="02020603050405020304" pitchFamily="18" charset="0"/>
              </a:rPr>
              <a:t>complex health systems</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In particular, EBM </a:t>
            </a:r>
            <a:r>
              <a:rPr lang="en-US" dirty="0" smtClean="0">
                <a:latin typeface="Times New Roman" panose="02020603050405020304" pitchFamily="18" charset="0"/>
                <a:cs typeface="Times New Roman" panose="02020603050405020304" pitchFamily="18" charset="0"/>
              </a:rPr>
              <a:t>has largely </a:t>
            </a:r>
            <a:r>
              <a:rPr lang="en-US" dirty="0">
                <a:latin typeface="Times New Roman" panose="02020603050405020304" pitchFamily="18" charset="0"/>
                <a:cs typeface="Times New Roman" panose="02020603050405020304" pitchFamily="18" charset="0"/>
              </a:rPr>
              <a:t>disregarded the importance of social determinants of health and local context – hence the </a:t>
            </a:r>
            <a:r>
              <a:rPr lang="en-US" dirty="0" smtClean="0">
                <a:latin typeface="Times New Roman" panose="02020603050405020304" pitchFamily="18" charset="0"/>
                <a:cs typeface="Times New Roman" panose="02020603050405020304" pitchFamily="18" charset="0"/>
              </a:rPr>
              <a:t>nicknames ‘cookbook </a:t>
            </a:r>
            <a:r>
              <a:rPr lang="en-US" dirty="0">
                <a:latin typeface="Times New Roman" panose="02020603050405020304" pitchFamily="18" charset="0"/>
                <a:cs typeface="Times New Roman" panose="02020603050405020304" pitchFamily="18" charset="0"/>
              </a:rPr>
              <a:t>approach’ or ‘</a:t>
            </a:r>
            <a:r>
              <a:rPr lang="en-US" dirty="0" err="1">
                <a:latin typeface="Times New Roman" panose="02020603050405020304" pitchFamily="18" charset="0"/>
                <a:cs typeface="Times New Roman" panose="02020603050405020304" pitchFamily="18" charset="0"/>
              </a:rPr>
              <a:t>MacDonaldization</a:t>
            </a:r>
            <a:r>
              <a:rPr lang="en-US" dirty="0">
                <a:latin typeface="Times New Roman" panose="02020603050405020304" pitchFamily="18" charset="0"/>
                <a:cs typeface="Times New Roman" panose="02020603050405020304" pitchFamily="18" charset="0"/>
              </a:rPr>
              <a:t>’ of </a:t>
            </a:r>
            <a:r>
              <a:rPr lang="en-US" dirty="0" smtClean="0">
                <a:latin typeface="Times New Roman" panose="02020603050405020304" pitchFamily="18" charset="0"/>
                <a:cs typeface="Times New Roman" panose="02020603050405020304" pitchFamily="18" charset="0"/>
              </a:rPr>
              <a:t>medicine) </a:t>
            </a:r>
            <a:r>
              <a:rPr lang="en-US" dirty="0">
                <a:latin typeface="Times New Roman" panose="02020603050405020304" pitchFamily="18" charset="0"/>
                <a:cs typeface="Times New Roman" panose="02020603050405020304" pitchFamily="18" charset="0"/>
              </a:rPr>
              <a:t>– and its real impact on the ‘effectiveness’ </a:t>
            </a:r>
            <a:r>
              <a:rPr lang="en-US" dirty="0" smtClean="0">
                <a:latin typeface="Times New Roman" panose="02020603050405020304" pitchFamily="18" charset="0"/>
                <a:cs typeface="Times New Roman" panose="02020603050405020304" pitchFamily="18" charset="0"/>
              </a:rPr>
              <a:t>and ‘efficiency</a:t>
            </a:r>
            <a:r>
              <a:rPr lang="en-US" dirty="0">
                <a:latin typeface="Times New Roman" panose="02020603050405020304" pitchFamily="18" charset="0"/>
                <a:cs typeface="Times New Roman" panose="02020603050405020304" pitchFamily="18" charset="0"/>
              </a:rPr>
              <a:t>’ of healthcare on the ‘equality’ of needed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healthcare </a:t>
            </a:r>
            <a:r>
              <a:rPr lang="en-US" dirty="0" smtClean="0">
                <a:latin typeface="Times New Roman" panose="02020603050405020304" pitchFamily="18" charset="0"/>
                <a:cs typeface="Times New Roman" panose="02020603050405020304" pitchFamily="18" charset="0"/>
              </a:rPr>
              <a:t>services.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838200" y="6098460"/>
            <a:ext cx="10515600" cy="307777"/>
          </a:xfrm>
          <a:prstGeom prst="rect">
            <a:avLst/>
          </a:prstGeom>
        </p:spPr>
        <p:txBody>
          <a:bodyPr wrap="square">
            <a:spAutoFit/>
          </a:bodyPr>
          <a:lstStyle/>
          <a:p>
            <a:r>
              <a:rPr lang="en-US" sz="1400" dirty="0">
                <a:solidFill>
                  <a:srgbClr val="333333"/>
                </a:solidFill>
                <a:latin typeface="-apple-system"/>
              </a:rPr>
              <a:t>Fernandez, A., </a:t>
            </a:r>
            <a:r>
              <a:rPr lang="en-US" sz="1400" i="1" dirty="0" smtClean="0">
                <a:solidFill>
                  <a:srgbClr val="333333"/>
                </a:solidFill>
                <a:latin typeface="-apple-system"/>
              </a:rPr>
              <a:t>et </a:t>
            </a:r>
            <a:r>
              <a:rPr lang="en-US" sz="1400" i="1" dirty="0">
                <a:solidFill>
                  <a:srgbClr val="333333"/>
                </a:solidFill>
                <a:latin typeface="-apple-system"/>
              </a:rPr>
              <a:t>al.</a:t>
            </a:r>
            <a:r>
              <a:rPr lang="en-US" sz="1400" dirty="0">
                <a:solidFill>
                  <a:srgbClr val="333333"/>
                </a:solidFill>
                <a:latin typeface="-apple-system"/>
              </a:rPr>
              <a:t> Evidence-based medicine: is it a bridge too far?. </a:t>
            </a:r>
            <a:r>
              <a:rPr lang="en-US" sz="1400" i="1" dirty="0">
                <a:solidFill>
                  <a:srgbClr val="333333"/>
                </a:solidFill>
                <a:latin typeface="-apple-system"/>
              </a:rPr>
              <a:t>Health Res Policy Sys</a:t>
            </a:r>
            <a:r>
              <a:rPr lang="en-US" sz="1400" dirty="0">
                <a:solidFill>
                  <a:srgbClr val="333333"/>
                </a:solidFill>
                <a:latin typeface="-apple-system"/>
              </a:rPr>
              <a:t> </a:t>
            </a:r>
            <a:r>
              <a:rPr lang="en-US" sz="1400" dirty="0" smtClean="0">
                <a:solidFill>
                  <a:srgbClr val="333333"/>
                </a:solidFill>
                <a:latin typeface="-apple-system"/>
              </a:rPr>
              <a:t>2015;</a:t>
            </a:r>
            <a:r>
              <a:rPr lang="en-US" sz="1400" b="1" dirty="0" smtClean="0">
                <a:solidFill>
                  <a:srgbClr val="333333"/>
                </a:solidFill>
                <a:latin typeface="-apple-system"/>
              </a:rPr>
              <a:t>13</a:t>
            </a:r>
            <a:r>
              <a:rPr lang="en-US" sz="1400" dirty="0">
                <a:solidFill>
                  <a:srgbClr val="333333"/>
                </a:solidFill>
                <a:latin typeface="-apple-system"/>
              </a:rPr>
              <a:t>, </a:t>
            </a:r>
            <a:r>
              <a:rPr lang="en-US" sz="1400" dirty="0" smtClean="0">
                <a:solidFill>
                  <a:srgbClr val="333333"/>
                </a:solidFill>
                <a:latin typeface="-apple-system"/>
              </a:rPr>
              <a:t>66.</a:t>
            </a:r>
            <a:endParaRPr lang="en-US" sz="1400" dirty="0"/>
          </a:p>
        </p:txBody>
      </p:sp>
      <p:sp>
        <p:nvSpPr>
          <p:cNvPr id="5" name="Date Placeholder 4"/>
          <p:cNvSpPr>
            <a:spLocks noGrp="1"/>
          </p:cNvSpPr>
          <p:nvPr>
            <p:ph type="dt" sz="half" idx="10"/>
          </p:nvPr>
        </p:nvSpPr>
        <p:spPr/>
        <p:txBody>
          <a:bodyPr/>
          <a:lstStyle/>
          <a:p>
            <a:fld id="{7E852E71-9A37-451E-9CB9-85FAB0579573}"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13</a:t>
            </a:fld>
            <a:endParaRPr lang="en-US"/>
          </a:p>
        </p:txBody>
      </p:sp>
    </p:spTree>
    <p:extLst>
      <p:ext uri="{BB962C8B-B14F-4D97-AF65-F5344CB8AC3E}">
        <p14:creationId xmlns:p14="http://schemas.microsoft.com/office/powerpoint/2010/main" val="3668097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As an a priori, evidence is context sensitive, and therefore to some extent </a:t>
            </a:r>
            <a:r>
              <a:rPr lang="en-US" dirty="0" smtClean="0">
                <a:latin typeface="Times New Roman" panose="02020603050405020304" pitchFamily="18" charset="0"/>
                <a:cs typeface="Times New Roman" panose="02020603050405020304" pitchFamily="18" charset="0"/>
              </a:rPr>
              <a:t>tacit, </a:t>
            </a:r>
            <a:r>
              <a:rPr lang="en-US" dirty="0">
                <a:latin typeface="Times New Roman" panose="02020603050405020304" pitchFamily="18" charset="0"/>
                <a:cs typeface="Times New Roman" panose="02020603050405020304" pitchFamily="18" charset="0"/>
              </a:rPr>
              <a:t>and both global and </a:t>
            </a:r>
            <a:r>
              <a:rPr lang="en-US" dirty="0" smtClean="0">
                <a:latin typeface="Times New Roman" panose="02020603050405020304" pitchFamily="18" charset="0"/>
                <a:cs typeface="Times New Roman" panose="02020603050405020304" pitchFamily="18" charset="0"/>
              </a:rPr>
              <a:t>local evidence </a:t>
            </a:r>
            <a:r>
              <a:rPr lang="en-US" dirty="0">
                <a:latin typeface="Times New Roman" panose="02020603050405020304" pitchFamily="18" charset="0"/>
                <a:cs typeface="Times New Roman" panose="02020603050405020304" pitchFamily="18" charset="0"/>
              </a:rPr>
              <a:t>need to be combined in the development of usable recommendations for clinical decision </a:t>
            </a:r>
            <a:r>
              <a:rPr lang="en-US" dirty="0" smtClean="0">
                <a:latin typeface="Times New Roman" panose="02020603050405020304" pitchFamily="18" charset="0"/>
                <a:cs typeface="Times New Roman" panose="02020603050405020304" pitchFamily="18" charset="0"/>
              </a:rPr>
              <a:t>making.</a:t>
            </a:r>
          </a:p>
          <a:p>
            <a:r>
              <a:rPr lang="en-US" dirty="0">
                <a:latin typeface="Times New Roman" panose="02020603050405020304" pitchFamily="18" charset="0"/>
                <a:cs typeface="Times New Roman" panose="02020603050405020304" pitchFamily="18" charset="0"/>
              </a:rPr>
              <a:t>Local evidence includes the presence of modifying factors in the specific settings, magnitude of needs (prevalence, baseline risk or status), patient values, costs (</a:t>
            </a:r>
            <a:r>
              <a:rPr lang="en-US" dirty="0" smtClean="0">
                <a:latin typeface="Times New Roman" panose="02020603050405020304" pitchFamily="18" charset="0"/>
                <a:cs typeface="Times New Roman" panose="02020603050405020304" pitchFamily="18" charset="0"/>
              </a:rPr>
              <a:t>to the </a:t>
            </a:r>
            <a:r>
              <a:rPr lang="en-US" dirty="0">
                <a:latin typeface="Times New Roman" panose="02020603050405020304" pitchFamily="18" charset="0"/>
                <a:cs typeface="Times New Roman" panose="02020603050405020304" pitchFamily="18" charset="0"/>
              </a:rPr>
              <a:t>patient and the system), and the availability of resources in the </a:t>
            </a:r>
            <a:r>
              <a:rPr lang="en-US" dirty="0" smtClean="0">
                <a:latin typeface="Times New Roman" panose="02020603050405020304" pitchFamily="18" charset="0"/>
                <a:cs typeface="Times New Roman" panose="02020603050405020304" pitchFamily="18" charset="0"/>
              </a:rPr>
              <a:t>system.</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838200" y="6098460"/>
            <a:ext cx="10515600" cy="307777"/>
          </a:xfrm>
          <a:prstGeom prst="rect">
            <a:avLst/>
          </a:prstGeom>
        </p:spPr>
        <p:txBody>
          <a:bodyPr wrap="square">
            <a:spAutoFit/>
          </a:bodyPr>
          <a:lstStyle/>
          <a:p>
            <a:r>
              <a:rPr lang="en-US" sz="1400" dirty="0">
                <a:solidFill>
                  <a:srgbClr val="333333"/>
                </a:solidFill>
                <a:latin typeface="-apple-system"/>
              </a:rPr>
              <a:t>Fernandez, A., </a:t>
            </a:r>
            <a:r>
              <a:rPr lang="en-US" sz="1400" i="1" dirty="0" smtClean="0">
                <a:solidFill>
                  <a:srgbClr val="333333"/>
                </a:solidFill>
                <a:latin typeface="-apple-system"/>
              </a:rPr>
              <a:t>et </a:t>
            </a:r>
            <a:r>
              <a:rPr lang="en-US" sz="1400" i="1" dirty="0">
                <a:solidFill>
                  <a:srgbClr val="333333"/>
                </a:solidFill>
                <a:latin typeface="-apple-system"/>
              </a:rPr>
              <a:t>al.</a:t>
            </a:r>
            <a:r>
              <a:rPr lang="en-US" sz="1400" dirty="0">
                <a:solidFill>
                  <a:srgbClr val="333333"/>
                </a:solidFill>
                <a:latin typeface="-apple-system"/>
              </a:rPr>
              <a:t> Evidence-based medicine: is it a bridge too far?. </a:t>
            </a:r>
            <a:r>
              <a:rPr lang="en-US" sz="1400" i="1" dirty="0">
                <a:solidFill>
                  <a:srgbClr val="333333"/>
                </a:solidFill>
                <a:latin typeface="-apple-system"/>
              </a:rPr>
              <a:t>Health Res Policy Sys</a:t>
            </a:r>
            <a:r>
              <a:rPr lang="en-US" sz="1400" dirty="0">
                <a:solidFill>
                  <a:srgbClr val="333333"/>
                </a:solidFill>
                <a:latin typeface="-apple-system"/>
              </a:rPr>
              <a:t> </a:t>
            </a:r>
            <a:r>
              <a:rPr lang="en-US" sz="1400" dirty="0" smtClean="0">
                <a:solidFill>
                  <a:srgbClr val="333333"/>
                </a:solidFill>
                <a:latin typeface="-apple-system"/>
              </a:rPr>
              <a:t>2015;</a:t>
            </a:r>
            <a:r>
              <a:rPr lang="en-US" sz="1400" b="1" dirty="0" smtClean="0">
                <a:solidFill>
                  <a:srgbClr val="333333"/>
                </a:solidFill>
                <a:latin typeface="-apple-system"/>
              </a:rPr>
              <a:t>13</a:t>
            </a:r>
            <a:r>
              <a:rPr lang="en-US" sz="1400" dirty="0">
                <a:solidFill>
                  <a:srgbClr val="333333"/>
                </a:solidFill>
                <a:latin typeface="-apple-system"/>
              </a:rPr>
              <a:t>, </a:t>
            </a:r>
            <a:r>
              <a:rPr lang="en-US" sz="1400" dirty="0" smtClean="0">
                <a:solidFill>
                  <a:srgbClr val="333333"/>
                </a:solidFill>
                <a:latin typeface="-apple-system"/>
              </a:rPr>
              <a:t>66.</a:t>
            </a:r>
            <a:endParaRPr lang="en-US" sz="1400" dirty="0"/>
          </a:p>
        </p:txBody>
      </p:sp>
      <p:sp>
        <p:nvSpPr>
          <p:cNvPr id="5" name="Date Placeholder 4"/>
          <p:cNvSpPr>
            <a:spLocks noGrp="1"/>
          </p:cNvSpPr>
          <p:nvPr>
            <p:ph type="dt" sz="half" idx="10"/>
          </p:nvPr>
        </p:nvSpPr>
        <p:spPr/>
        <p:txBody>
          <a:bodyPr/>
          <a:lstStyle/>
          <a:p>
            <a:fld id="{BCBB1879-84F6-4047-A131-298B76A82FCE}"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14</a:t>
            </a:fld>
            <a:endParaRPr lang="en-US"/>
          </a:p>
        </p:txBody>
      </p:sp>
    </p:spTree>
    <p:extLst>
      <p:ext uri="{BB962C8B-B14F-4D97-AF65-F5344CB8AC3E}">
        <p14:creationId xmlns:p14="http://schemas.microsoft.com/office/powerpoint/2010/main" val="1570239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This local evidence needs </a:t>
            </a:r>
            <a:r>
              <a:rPr lang="en-US" dirty="0" smtClean="0">
                <a:latin typeface="Times New Roman" panose="02020603050405020304" pitchFamily="18" charset="0"/>
                <a:cs typeface="Times New Roman" panose="02020603050405020304" pitchFamily="18" charset="0"/>
              </a:rPr>
              <a:t>to be </a:t>
            </a:r>
            <a:r>
              <a:rPr lang="en-US" dirty="0">
                <a:latin typeface="Times New Roman" panose="02020603050405020304" pitchFamily="18" charset="0"/>
                <a:cs typeface="Times New Roman" panose="02020603050405020304" pitchFamily="18" charset="0"/>
              </a:rPr>
              <a:t>combined with ‘expert knowledge’, which should </a:t>
            </a:r>
            <a:r>
              <a:rPr lang="en-US" dirty="0" smtClean="0">
                <a:latin typeface="Times New Roman" panose="02020603050405020304" pitchFamily="18" charset="0"/>
                <a:cs typeface="Times New Roman" panose="02020603050405020304" pitchFamily="18" charset="0"/>
              </a:rPr>
              <a:t>be differentiated </a:t>
            </a:r>
            <a:r>
              <a:rPr lang="en-US" dirty="0">
                <a:latin typeface="Times New Roman" panose="02020603050405020304" pitchFamily="18" charset="0"/>
                <a:cs typeface="Times New Roman" panose="02020603050405020304" pitchFamily="18" charset="0"/>
              </a:rPr>
              <a:t>from ‘expert opinion’ and valued in a different </a:t>
            </a:r>
            <a:r>
              <a:rPr lang="en-US" dirty="0" smtClean="0">
                <a:latin typeface="Times New Roman" panose="02020603050405020304" pitchFamily="18" charset="0"/>
                <a:cs typeface="Times New Roman" panose="02020603050405020304" pitchFamily="18" charset="0"/>
              </a:rPr>
              <a:t>way.</a:t>
            </a:r>
          </a:p>
          <a:p>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‘expert knowledge’ we mean the </a:t>
            </a:r>
            <a:r>
              <a:rPr lang="en-US" dirty="0" smtClean="0">
                <a:latin typeface="Times New Roman" panose="02020603050405020304" pitchFamily="18" charset="0"/>
                <a:cs typeface="Times New Roman" panose="02020603050405020304" pitchFamily="18" charset="0"/>
              </a:rPr>
              <a:t>implicit knowledge </a:t>
            </a:r>
            <a:r>
              <a:rPr lang="en-US" dirty="0">
                <a:latin typeface="Times New Roman" panose="02020603050405020304" pitchFamily="18" charset="0"/>
                <a:cs typeface="Times New Roman" panose="02020603050405020304" pitchFamily="18" charset="0"/>
              </a:rPr>
              <a:t>that professionals have that helps them </a:t>
            </a:r>
            <a:r>
              <a:rPr lang="en-US" dirty="0" smtClean="0">
                <a:latin typeface="Times New Roman" panose="02020603050405020304" pitchFamily="18" charset="0"/>
                <a:cs typeface="Times New Roman" panose="02020603050405020304" pitchFamily="18" charset="0"/>
              </a:rPr>
              <a:t>to better </a:t>
            </a:r>
            <a:r>
              <a:rPr lang="en-US" dirty="0">
                <a:latin typeface="Times New Roman" panose="02020603050405020304" pitchFamily="18" charset="0"/>
                <a:cs typeface="Times New Roman" panose="02020603050405020304" pitchFamily="18" charset="0"/>
              </a:rPr>
              <a:t>understand the local conditions. It is based </a:t>
            </a:r>
            <a:r>
              <a:rPr lang="en-US" dirty="0" smtClean="0">
                <a:latin typeface="Times New Roman" panose="02020603050405020304" pitchFamily="18" charset="0"/>
                <a:cs typeface="Times New Roman" panose="02020603050405020304" pitchFamily="18" charset="0"/>
              </a:rPr>
              <a:t>on data </a:t>
            </a:r>
            <a:r>
              <a:rPr lang="en-US" dirty="0">
                <a:latin typeface="Times New Roman" panose="02020603050405020304" pitchFamily="18" charset="0"/>
                <a:cs typeface="Times New Roman" panose="02020603050405020304" pitchFamily="18" charset="0"/>
              </a:rPr>
              <a:t>(their accumulated experiences) and thus </a:t>
            </a:r>
            <a:r>
              <a:rPr lang="en-US" dirty="0" smtClean="0">
                <a:latin typeface="Times New Roman" panose="02020603050405020304" pitchFamily="18" charset="0"/>
                <a:cs typeface="Times New Roman" panose="02020603050405020304" pitchFamily="18" charset="0"/>
              </a:rPr>
              <a:t>different to </a:t>
            </a:r>
            <a:r>
              <a:rPr lang="en-US" dirty="0">
                <a:latin typeface="Times New Roman" panose="02020603050405020304" pitchFamily="18" charset="0"/>
                <a:cs typeface="Times New Roman" panose="02020603050405020304" pitchFamily="18" charset="0"/>
              </a:rPr>
              <a:t>simple opinions or feelings about </a:t>
            </a:r>
            <a:r>
              <a:rPr lang="en-US" dirty="0" smtClean="0">
                <a:latin typeface="Times New Roman" panose="02020603050405020304" pitchFamily="18" charset="0"/>
                <a:cs typeface="Times New Roman" panose="02020603050405020304" pitchFamily="18" charset="0"/>
              </a:rPr>
              <a:t>something.</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838200" y="6098460"/>
            <a:ext cx="10515600" cy="307777"/>
          </a:xfrm>
          <a:prstGeom prst="rect">
            <a:avLst/>
          </a:prstGeom>
        </p:spPr>
        <p:txBody>
          <a:bodyPr wrap="square">
            <a:spAutoFit/>
          </a:bodyPr>
          <a:lstStyle/>
          <a:p>
            <a:r>
              <a:rPr lang="en-US" sz="1400" dirty="0">
                <a:solidFill>
                  <a:srgbClr val="333333"/>
                </a:solidFill>
                <a:latin typeface="-apple-system"/>
              </a:rPr>
              <a:t>Fernandez, A., </a:t>
            </a:r>
            <a:r>
              <a:rPr lang="en-US" sz="1400" i="1" dirty="0" smtClean="0">
                <a:solidFill>
                  <a:srgbClr val="333333"/>
                </a:solidFill>
                <a:latin typeface="-apple-system"/>
              </a:rPr>
              <a:t>et </a:t>
            </a:r>
            <a:r>
              <a:rPr lang="en-US" sz="1400" i="1" dirty="0">
                <a:solidFill>
                  <a:srgbClr val="333333"/>
                </a:solidFill>
                <a:latin typeface="-apple-system"/>
              </a:rPr>
              <a:t>al.</a:t>
            </a:r>
            <a:r>
              <a:rPr lang="en-US" sz="1400" dirty="0">
                <a:solidFill>
                  <a:srgbClr val="333333"/>
                </a:solidFill>
                <a:latin typeface="-apple-system"/>
              </a:rPr>
              <a:t> Evidence-based medicine: is it a bridge too far?. </a:t>
            </a:r>
            <a:r>
              <a:rPr lang="en-US" sz="1400" i="1" dirty="0">
                <a:solidFill>
                  <a:srgbClr val="333333"/>
                </a:solidFill>
                <a:latin typeface="-apple-system"/>
              </a:rPr>
              <a:t>Health Res Policy Sys</a:t>
            </a:r>
            <a:r>
              <a:rPr lang="en-US" sz="1400" dirty="0">
                <a:solidFill>
                  <a:srgbClr val="333333"/>
                </a:solidFill>
                <a:latin typeface="-apple-system"/>
              </a:rPr>
              <a:t> </a:t>
            </a:r>
            <a:r>
              <a:rPr lang="en-US" sz="1400" dirty="0" smtClean="0">
                <a:solidFill>
                  <a:srgbClr val="333333"/>
                </a:solidFill>
                <a:latin typeface="-apple-system"/>
              </a:rPr>
              <a:t>2015;</a:t>
            </a:r>
            <a:r>
              <a:rPr lang="en-US" sz="1400" b="1" dirty="0" smtClean="0">
                <a:solidFill>
                  <a:srgbClr val="333333"/>
                </a:solidFill>
                <a:latin typeface="-apple-system"/>
              </a:rPr>
              <a:t>13</a:t>
            </a:r>
            <a:r>
              <a:rPr lang="en-US" sz="1400" dirty="0">
                <a:solidFill>
                  <a:srgbClr val="333333"/>
                </a:solidFill>
                <a:latin typeface="-apple-system"/>
              </a:rPr>
              <a:t>, </a:t>
            </a:r>
            <a:r>
              <a:rPr lang="en-US" sz="1400" dirty="0" smtClean="0">
                <a:solidFill>
                  <a:srgbClr val="333333"/>
                </a:solidFill>
                <a:latin typeface="-apple-system"/>
              </a:rPr>
              <a:t>66.</a:t>
            </a:r>
            <a:endParaRPr lang="en-US" sz="1400" dirty="0"/>
          </a:p>
        </p:txBody>
      </p:sp>
      <p:sp>
        <p:nvSpPr>
          <p:cNvPr id="5" name="Date Placeholder 4"/>
          <p:cNvSpPr>
            <a:spLocks noGrp="1"/>
          </p:cNvSpPr>
          <p:nvPr>
            <p:ph type="dt" sz="half" idx="10"/>
          </p:nvPr>
        </p:nvSpPr>
        <p:spPr/>
        <p:txBody>
          <a:bodyPr/>
          <a:lstStyle/>
          <a:p>
            <a:fld id="{088D5022-0F14-421B-B93A-F9B15681594E}"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15</a:t>
            </a:fld>
            <a:endParaRPr lang="en-US"/>
          </a:p>
        </p:txBody>
      </p:sp>
    </p:spTree>
    <p:extLst>
      <p:ext uri="{BB962C8B-B14F-4D97-AF65-F5344CB8AC3E}">
        <p14:creationId xmlns:p14="http://schemas.microsoft.com/office/powerpoint/2010/main" val="1993968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Expert-Based </a:t>
            </a:r>
            <a:r>
              <a:rPr lang="en-US" b="1" dirty="0" smtClean="0">
                <a:latin typeface="Times New Roman" panose="02020603050405020304" pitchFamily="18" charset="0"/>
                <a:cs typeface="Times New Roman" panose="02020603050405020304" pitchFamily="18" charset="0"/>
              </a:rPr>
              <a:t>Collaborative Analysis </a:t>
            </a:r>
            <a:r>
              <a:rPr lang="en-US" dirty="0">
                <a:latin typeface="Times New Roman" panose="02020603050405020304" pitchFamily="18" charset="0"/>
                <a:cs typeface="Times New Roman" panose="02020603050405020304" pitchFamily="18" charset="0"/>
              </a:rPr>
              <a:t>is a systematic procedure to incorporate </a:t>
            </a:r>
            <a:r>
              <a:rPr lang="en-US" dirty="0" smtClean="0">
                <a:latin typeface="Times New Roman" panose="02020603050405020304" pitchFamily="18" charset="0"/>
                <a:cs typeface="Times New Roman" panose="02020603050405020304" pitchFamily="18" charset="0"/>
              </a:rPr>
              <a:t>expert knowledge </a:t>
            </a:r>
            <a:r>
              <a:rPr lang="en-US" dirty="0">
                <a:latin typeface="Times New Roman" panose="02020603050405020304" pitchFamily="18" charset="0"/>
                <a:cs typeface="Times New Roman" panose="02020603050405020304" pitchFamily="18" charset="0"/>
              </a:rPr>
              <a:t>into data analysis; such an approach has </a:t>
            </a:r>
            <a:r>
              <a:rPr lang="en-US" dirty="0" smtClean="0">
                <a:latin typeface="Times New Roman" panose="02020603050405020304" pitchFamily="18" charset="0"/>
                <a:cs typeface="Times New Roman" panose="02020603050405020304" pitchFamily="18" charset="0"/>
              </a:rPr>
              <a:t>been proven </a:t>
            </a:r>
            <a:r>
              <a:rPr lang="en-US" dirty="0">
                <a:latin typeface="Times New Roman" panose="02020603050405020304" pitchFamily="18" charset="0"/>
                <a:cs typeface="Times New Roman" panose="02020603050405020304" pitchFamily="18" charset="0"/>
              </a:rPr>
              <a:t>to be useful when dealing with complex </a:t>
            </a:r>
            <a:r>
              <a:rPr lang="en-US" dirty="0" smtClean="0">
                <a:latin typeface="Times New Roman" panose="02020603050405020304" pitchFamily="18" charset="0"/>
                <a:cs typeface="Times New Roman" panose="02020603050405020304" pitchFamily="18" charset="0"/>
              </a:rPr>
              <a:t>issues and </a:t>
            </a:r>
            <a:r>
              <a:rPr lang="en-US" dirty="0">
                <a:latin typeface="Times New Roman" panose="02020603050405020304" pitchFamily="18" charset="0"/>
                <a:cs typeface="Times New Roman" panose="02020603050405020304" pitchFamily="18" charset="0"/>
              </a:rPr>
              <a:t>can be seen as a powerful tool in the current </a:t>
            </a:r>
            <a:r>
              <a:rPr lang="en-US" dirty="0" smtClean="0">
                <a:latin typeface="Times New Roman" panose="02020603050405020304" pitchFamily="18" charset="0"/>
                <a:cs typeface="Times New Roman" panose="02020603050405020304" pitchFamily="18" charset="0"/>
              </a:rPr>
              <a:t>health context </a:t>
            </a:r>
            <a:r>
              <a:rPr lang="en-US" dirty="0">
                <a:latin typeface="Times New Roman" panose="02020603050405020304" pitchFamily="18" charset="0"/>
                <a:cs typeface="Times New Roman" panose="02020603050405020304" pitchFamily="18" charset="0"/>
              </a:rPr>
              <a:t>characterized by an increase in the number of patients with multiple conditions, resulting from heterogeneous genomic/pathophysiological pathways and </a:t>
            </a:r>
            <a:r>
              <a:rPr lang="en-US" dirty="0" smtClean="0">
                <a:latin typeface="Times New Roman" panose="02020603050405020304" pitchFamily="18" charset="0"/>
                <a:cs typeface="Times New Roman" panose="02020603050405020304" pitchFamily="18" charset="0"/>
              </a:rPr>
              <a:t>diverse personal needs.</a:t>
            </a:r>
          </a:p>
          <a:p>
            <a:r>
              <a:rPr lang="en-US" dirty="0" smtClean="0">
                <a:latin typeface="Times New Roman" panose="02020603050405020304" pitchFamily="18" charset="0"/>
                <a:cs typeface="Times New Roman" panose="02020603050405020304" pitchFamily="18" charset="0"/>
              </a:rPr>
              <a:t>EBM needs </a:t>
            </a:r>
            <a:r>
              <a:rPr lang="en-US" dirty="0">
                <a:latin typeface="Times New Roman" panose="02020603050405020304" pitchFamily="18" charset="0"/>
                <a:cs typeface="Times New Roman" panose="02020603050405020304" pitchFamily="18" charset="0"/>
              </a:rPr>
              <a:t>to go beyond the sole use of the RCT and acknowledge that scientific knowledge is multidimensional </a:t>
            </a:r>
            <a:r>
              <a:rPr lang="en-US" dirty="0" smtClean="0">
                <a:latin typeface="Times New Roman" panose="02020603050405020304" pitchFamily="18" charset="0"/>
                <a:cs typeface="Times New Roman" panose="02020603050405020304" pitchFamily="18" charset="0"/>
              </a:rPr>
              <a:t>and cannot </a:t>
            </a:r>
            <a:r>
              <a:rPr lang="en-US" dirty="0">
                <a:latin typeface="Times New Roman" panose="02020603050405020304" pitchFamily="18" charset="0"/>
                <a:cs typeface="Times New Roman" panose="02020603050405020304" pitchFamily="18" charset="0"/>
              </a:rPr>
              <a:t>be arranged in only one hierarchical system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838200" y="6098460"/>
            <a:ext cx="10515600" cy="307777"/>
          </a:xfrm>
          <a:prstGeom prst="rect">
            <a:avLst/>
          </a:prstGeom>
        </p:spPr>
        <p:txBody>
          <a:bodyPr wrap="square">
            <a:spAutoFit/>
          </a:bodyPr>
          <a:lstStyle/>
          <a:p>
            <a:r>
              <a:rPr lang="en-US" sz="1400" dirty="0">
                <a:solidFill>
                  <a:srgbClr val="333333"/>
                </a:solidFill>
                <a:latin typeface="-apple-system"/>
              </a:rPr>
              <a:t>Fernandez, A., </a:t>
            </a:r>
            <a:r>
              <a:rPr lang="en-US" sz="1400" i="1" dirty="0" smtClean="0">
                <a:solidFill>
                  <a:srgbClr val="333333"/>
                </a:solidFill>
                <a:latin typeface="-apple-system"/>
              </a:rPr>
              <a:t>et </a:t>
            </a:r>
            <a:r>
              <a:rPr lang="en-US" sz="1400" i="1" dirty="0">
                <a:solidFill>
                  <a:srgbClr val="333333"/>
                </a:solidFill>
                <a:latin typeface="-apple-system"/>
              </a:rPr>
              <a:t>al.</a:t>
            </a:r>
            <a:r>
              <a:rPr lang="en-US" sz="1400" dirty="0">
                <a:solidFill>
                  <a:srgbClr val="333333"/>
                </a:solidFill>
                <a:latin typeface="-apple-system"/>
              </a:rPr>
              <a:t> Evidence-based medicine: is it a bridge too far?. </a:t>
            </a:r>
            <a:r>
              <a:rPr lang="en-US" sz="1400" i="1" dirty="0">
                <a:solidFill>
                  <a:srgbClr val="333333"/>
                </a:solidFill>
                <a:latin typeface="-apple-system"/>
              </a:rPr>
              <a:t>Health Res Policy Sys</a:t>
            </a:r>
            <a:r>
              <a:rPr lang="en-US" sz="1400" dirty="0">
                <a:solidFill>
                  <a:srgbClr val="333333"/>
                </a:solidFill>
                <a:latin typeface="-apple-system"/>
              </a:rPr>
              <a:t> </a:t>
            </a:r>
            <a:r>
              <a:rPr lang="en-US" sz="1400" dirty="0" smtClean="0">
                <a:solidFill>
                  <a:srgbClr val="333333"/>
                </a:solidFill>
                <a:latin typeface="-apple-system"/>
              </a:rPr>
              <a:t>2015;</a:t>
            </a:r>
            <a:r>
              <a:rPr lang="en-US" sz="1400" b="1" dirty="0" smtClean="0">
                <a:solidFill>
                  <a:srgbClr val="333333"/>
                </a:solidFill>
                <a:latin typeface="-apple-system"/>
              </a:rPr>
              <a:t>13</a:t>
            </a:r>
            <a:r>
              <a:rPr lang="en-US" sz="1400" dirty="0">
                <a:solidFill>
                  <a:srgbClr val="333333"/>
                </a:solidFill>
                <a:latin typeface="-apple-system"/>
              </a:rPr>
              <a:t>, </a:t>
            </a:r>
            <a:r>
              <a:rPr lang="en-US" sz="1400" dirty="0" smtClean="0">
                <a:solidFill>
                  <a:srgbClr val="333333"/>
                </a:solidFill>
                <a:latin typeface="-apple-system"/>
              </a:rPr>
              <a:t>66.</a:t>
            </a:r>
            <a:endParaRPr lang="en-US" sz="1400" dirty="0"/>
          </a:p>
        </p:txBody>
      </p:sp>
      <p:sp>
        <p:nvSpPr>
          <p:cNvPr id="5" name="Date Placeholder 4"/>
          <p:cNvSpPr>
            <a:spLocks noGrp="1"/>
          </p:cNvSpPr>
          <p:nvPr>
            <p:ph type="dt" sz="half" idx="10"/>
          </p:nvPr>
        </p:nvSpPr>
        <p:spPr/>
        <p:txBody>
          <a:bodyPr/>
          <a:lstStyle/>
          <a:p>
            <a:fld id="{5159FE6C-9740-40B9-851C-64E6F7898B57}"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16</a:t>
            </a:fld>
            <a:endParaRPr lang="en-US"/>
          </a:p>
        </p:txBody>
      </p:sp>
    </p:spTree>
    <p:extLst>
      <p:ext uri="{BB962C8B-B14F-4D97-AF65-F5344CB8AC3E}">
        <p14:creationId xmlns:p14="http://schemas.microsoft.com/office/powerpoint/2010/main" val="1593176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Knowledge coming from studies using different methodological approaches is </a:t>
            </a:r>
            <a:r>
              <a:rPr lang="en-US" dirty="0" smtClean="0">
                <a:latin typeface="Times New Roman" panose="02020603050405020304" pitchFamily="18" charset="0"/>
                <a:cs typeface="Times New Roman" panose="02020603050405020304" pitchFamily="18" charset="0"/>
              </a:rPr>
              <a:t>complementary.</a:t>
            </a:r>
          </a:p>
          <a:p>
            <a:r>
              <a:rPr lang="en-US" dirty="0" smtClean="0">
                <a:latin typeface="Times New Roman" panose="02020603050405020304" pitchFamily="18" charset="0"/>
                <a:cs typeface="Times New Roman" panose="02020603050405020304" pitchFamily="18" charset="0"/>
              </a:rPr>
              <a:t>To</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have </a:t>
            </a:r>
            <a:r>
              <a:rPr lang="en-US" dirty="0">
                <a:latin typeface="Times New Roman" panose="02020603050405020304" pitchFamily="18" charset="0"/>
                <a:cs typeface="Times New Roman" panose="02020603050405020304" pitchFamily="18" charset="0"/>
              </a:rPr>
              <a:t>a complete picture, information coming from explanatory RCTs has to be complemented and </a:t>
            </a:r>
            <a:r>
              <a:rPr lang="en-US" dirty="0" smtClean="0">
                <a:latin typeface="Times New Roman" panose="02020603050405020304" pitchFamily="18" charset="0"/>
                <a:cs typeface="Times New Roman" panose="02020603050405020304" pitchFamily="18" charset="0"/>
              </a:rPr>
              <a:t>contrasted with </a:t>
            </a:r>
            <a:r>
              <a:rPr lang="en-US" dirty="0">
                <a:latin typeface="Times New Roman" panose="02020603050405020304" pitchFamily="18" charset="0"/>
                <a:cs typeface="Times New Roman" panose="02020603050405020304" pitchFamily="18" charset="0"/>
              </a:rPr>
              <a:t>information coming from pragmatic RCTs evaluating effectiveness in routine practice. This implies </a:t>
            </a:r>
            <a:r>
              <a:rPr lang="en-US" dirty="0" smtClean="0">
                <a:latin typeface="Times New Roman" panose="02020603050405020304" pitchFamily="18" charset="0"/>
                <a:cs typeface="Times New Roman" panose="02020603050405020304" pitchFamily="18" charset="0"/>
              </a:rPr>
              <a:t>some loss </a:t>
            </a:r>
            <a:r>
              <a:rPr lang="en-US" dirty="0">
                <a:latin typeface="Times New Roman" panose="02020603050405020304" pitchFamily="18" charset="0"/>
                <a:cs typeface="Times New Roman" panose="02020603050405020304" pitchFamily="18" charset="0"/>
              </a:rPr>
              <a:t>of ‘internal validity’ and an increase in the uncertainty of the results, but ‘gains in representativeness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838200" y="6098460"/>
            <a:ext cx="10515600" cy="307777"/>
          </a:xfrm>
          <a:prstGeom prst="rect">
            <a:avLst/>
          </a:prstGeom>
        </p:spPr>
        <p:txBody>
          <a:bodyPr wrap="square">
            <a:spAutoFit/>
          </a:bodyPr>
          <a:lstStyle/>
          <a:p>
            <a:r>
              <a:rPr lang="en-US" sz="1400" dirty="0">
                <a:solidFill>
                  <a:srgbClr val="333333"/>
                </a:solidFill>
                <a:latin typeface="-apple-system"/>
              </a:rPr>
              <a:t>Fernandez, A., </a:t>
            </a:r>
            <a:r>
              <a:rPr lang="en-US" sz="1400" i="1" dirty="0" smtClean="0">
                <a:solidFill>
                  <a:srgbClr val="333333"/>
                </a:solidFill>
                <a:latin typeface="-apple-system"/>
              </a:rPr>
              <a:t>et </a:t>
            </a:r>
            <a:r>
              <a:rPr lang="en-US" sz="1400" i="1" dirty="0">
                <a:solidFill>
                  <a:srgbClr val="333333"/>
                </a:solidFill>
                <a:latin typeface="-apple-system"/>
              </a:rPr>
              <a:t>al.</a:t>
            </a:r>
            <a:r>
              <a:rPr lang="en-US" sz="1400" dirty="0">
                <a:solidFill>
                  <a:srgbClr val="333333"/>
                </a:solidFill>
                <a:latin typeface="-apple-system"/>
              </a:rPr>
              <a:t> Evidence-based medicine: is it a bridge too far?. </a:t>
            </a:r>
            <a:r>
              <a:rPr lang="en-US" sz="1400" i="1" dirty="0">
                <a:solidFill>
                  <a:srgbClr val="333333"/>
                </a:solidFill>
                <a:latin typeface="-apple-system"/>
              </a:rPr>
              <a:t>Health Res Policy Sys</a:t>
            </a:r>
            <a:r>
              <a:rPr lang="en-US" sz="1400" dirty="0">
                <a:solidFill>
                  <a:srgbClr val="333333"/>
                </a:solidFill>
                <a:latin typeface="-apple-system"/>
              </a:rPr>
              <a:t> </a:t>
            </a:r>
            <a:r>
              <a:rPr lang="en-US" sz="1400" dirty="0" smtClean="0">
                <a:solidFill>
                  <a:srgbClr val="333333"/>
                </a:solidFill>
                <a:latin typeface="-apple-system"/>
              </a:rPr>
              <a:t>2015;</a:t>
            </a:r>
            <a:r>
              <a:rPr lang="en-US" sz="1400" b="1" dirty="0" smtClean="0">
                <a:solidFill>
                  <a:srgbClr val="333333"/>
                </a:solidFill>
                <a:latin typeface="-apple-system"/>
              </a:rPr>
              <a:t>13</a:t>
            </a:r>
            <a:r>
              <a:rPr lang="en-US" sz="1400" dirty="0">
                <a:solidFill>
                  <a:srgbClr val="333333"/>
                </a:solidFill>
                <a:latin typeface="-apple-system"/>
              </a:rPr>
              <a:t>, </a:t>
            </a:r>
            <a:r>
              <a:rPr lang="en-US" sz="1400" dirty="0" smtClean="0">
                <a:solidFill>
                  <a:srgbClr val="333333"/>
                </a:solidFill>
                <a:latin typeface="-apple-system"/>
              </a:rPr>
              <a:t>66.</a:t>
            </a:r>
            <a:endParaRPr lang="en-US" sz="1400" dirty="0"/>
          </a:p>
        </p:txBody>
      </p:sp>
      <p:sp>
        <p:nvSpPr>
          <p:cNvPr id="5" name="Date Placeholder 4"/>
          <p:cNvSpPr>
            <a:spLocks noGrp="1"/>
          </p:cNvSpPr>
          <p:nvPr>
            <p:ph type="dt" sz="half" idx="10"/>
          </p:nvPr>
        </p:nvSpPr>
        <p:spPr/>
        <p:txBody>
          <a:bodyPr/>
          <a:lstStyle/>
          <a:p>
            <a:fld id="{7D9BD26E-8D87-4105-85C5-46B60146ACEF}"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17</a:t>
            </a:fld>
            <a:endParaRPr lang="en-US"/>
          </a:p>
        </p:txBody>
      </p:sp>
    </p:spTree>
    <p:extLst>
      <p:ext uri="{BB962C8B-B14F-4D97-AF65-F5344CB8AC3E}">
        <p14:creationId xmlns:p14="http://schemas.microsoft.com/office/powerpoint/2010/main" val="1504732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most important challenge facing the </a:t>
            </a:r>
            <a:r>
              <a:rPr lang="en-US" dirty="0" smtClean="0">
                <a:latin typeface="Times New Roman" panose="02020603050405020304" pitchFamily="18" charset="0"/>
                <a:cs typeface="Times New Roman" panose="02020603050405020304" pitchFamily="18" charset="0"/>
              </a:rPr>
              <a:t>EBM movement </a:t>
            </a:r>
            <a:r>
              <a:rPr lang="en-US" dirty="0">
                <a:latin typeface="Times New Roman" panose="02020603050405020304" pitchFamily="18" charset="0"/>
                <a:cs typeface="Times New Roman" panose="02020603050405020304" pitchFamily="18" charset="0"/>
              </a:rPr>
              <a:t>is the provision of a detailed description </a:t>
            </a:r>
            <a:r>
              <a:rPr lang="en-US" dirty="0" smtClean="0">
                <a:latin typeface="Times New Roman" panose="02020603050405020304" pitchFamily="18" charset="0"/>
                <a:cs typeface="Times New Roman" panose="02020603050405020304" pitchFamily="18" charset="0"/>
              </a:rPr>
              <a:t>of its </a:t>
            </a:r>
            <a:r>
              <a:rPr lang="en-US" dirty="0">
                <a:latin typeface="Times New Roman" panose="02020603050405020304" pitchFamily="18" charset="0"/>
                <a:cs typeface="Times New Roman" panose="02020603050405020304" pitchFamily="18" charset="0"/>
              </a:rPr>
              <a:t>methods for scientific reasoning. This requires </a:t>
            </a:r>
            <a:r>
              <a:rPr lang="en-US" dirty="0" smtClean="0">
                <a:latin typeface="Times New Roman" panose="02020603050405020304" pitchFamily="18" charset="0"/>
                <a:cs typeface="Times New Roman" panose="02020603050405020304" pitchFamily="18" charset="0"/>
              </a:rPr>
              <a:t>an analysis </a:t>
            </a:r>
            <a:r>
              <a:rPr lang="en-US" dirty="0">
                <a:latin typeface="Times New Roman" panose="02020603050405020304" pitchFamily="18" charset="0"/>
                <a:cs typeface="Times New Roman" panose="02020603050405020304" pitchFamily="18" charset="0"/>
              </a:rPr>
              <a:t>of its taxonomic principles, including </a:t>
            </a:r>
            <a:r>
              <a:rPr lang="en-US" dirty="0" smtClean="0">
                <a:latin typeface="Times New Roman" panose="02020603050405020304" pitchFamily="18" charset="0"/>
                <a:cs typeface="Times New Roman" panose="02020603050405020304" pitchFamily="18" charset="0"/>
              </a:rPr>
              <a:t>formal definitions </a:t>
            </a:r>
            <a:r>
              <a:rPr lang="en-US" dirty="0">
                <a:latin typeface="Times New Roman" panose="02020603050405020304" pitchFamily="18" charset="0"/>
                <a:cs typeface="Times New Roman" panose="02020603050405020304" pitchFamily="18" charset="0"/>
              </a:rPr>
              <a:t>of ‘scientific knowledge’, ‘evidence’, and ‘decision making’ in health, as well as the different types </a:t>
            </a:r>
            <a:r>
              <a:rPr lang="en-US" dirty="0" smtClean="0">
                <a:latin typeface="Times New Roman" panose="02020603050405020304" pitchFamily="18" charset="0"/>
                <a:cs typeface="Times New Roman" panose="02020603050405020304" pitchFamily="18" charset="0"/>
              </a:rPr>
              <a:t>of logic </a:t>
            </a:r>
            <a:r>
              <a:rPr lang="en-US" dirty="0">
                <a:latin typeface="Times New Roman" panose="02020603050405020304" pitchFamily="18" charset="0"/>
                <a:cs typeface="Times New Roman" panose="02020603050405020304" pitchFamily="18" charset="0"/>
              </a:rPr>
              <a:t>inferences used in the scientific reasoning </a:t>
            </a:r>
            <a:r>
              <a:rPr lang="en-US" dirty="0" smtClean="0">
                <a:latin typeface="Times New Roman" panose="02020603050405020304" pitchFamily="18" charset="0"/>
                <a:cs typeface="Times New Roman" panose="02020603050405020304" pitchFamily="18" charset="0"/>
              </a:rPr>
              <a:t>process.</a:t>
            </a:r>
          </a:p>
          <a:p>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academic exercise is crucial to clarify the confusion between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‘good’ evidence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scientific ‘truth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838200" y="6098460"/>
            <a:ext cx="10515600" cy="307777"/>
          </a:xfrm>
          <a:prstGeom prst="rect">
            <a:avLst/>
          </a:prstGeom>
        </p:spPr>
        <p:txBody>
          <a:bodyPr wrap="square">
            <a:spAutoFit/>
          </a:bodyPr>
          <a:lstStyle/>
          <a:p>
            <a:r>
              <a:rPr lang="en-US" sz="1400" dirty="0">
                <a:solidFill>
                  <a:srgbClr val="333333"/>
                </a:solidFill>
                <a:latin typeface="-apple-system"/>
              </a:rPr>
              <a:t>Fernandez, A., </a:t>
            </a:r>
            <a:r>
              <a:rPr lang="en-US" sz="1400" i="1" dirty="0" smtClean="0">
                <a:solidFill>
                  <a:srgbClr val="333333"/>
                </a:solidFill>
                <a:latin typeface="-apple-system"/>
              </a:rPr>
              <a:t>et </a:t>
            </a:r>
            <a:r>
              <a:rPr lang="en-US" sz="1400" i="1" dirty="0">
                <a:solidFill>
                  <a:srgbClr val="333333"/>
                </a:solidFill>
                <a:latin typeface="-apple-system"/>
              </a:rPr>
              <a:t>al.</a:t>
            </a:r>
            <a:r>
              <a:rPr lang="en-US" sz="1400" dirty="0">
                <a:solidFill>
                  <a:srgbClr val="333333"/>
                </a:solidFill>
                <a:latin typeface="-apple-system"/>
              </a:rPr>
              <a:t> Evidence-based medicine: is it a bridge too far?. </a:t>
            </a:r>
            <a:r>
              <a:rPr lang="en-US" sz="1400" i="1" dirty="0">
                <a:solidFill>
                  <a:srgbClr val="333333"/>
                </a:solidFill>
                <a:latin typeface="-apple-system"/>
              </a:rPr>
              <a:t>Health Res Policy Sys</a:t>
            </a:r>
            <a:r>
              <a:rPr lang="en-US" sz="1400" dirty="0">
                <a:solidFill>
                  <a:srgbClr val="333333"/>
                </a:solidFill>
                <a:latin typeface="-apple-system"/>
              </a:rPr>
              <a:t> </a:t>
            </a:r>
            <a:r>
              <a:rPr lang="en-US" sz="1400" dirty="0" smtClean="0">
                <a:solidFill>
                  <a:srgbClr val="333333"/>
                </a:solidFill>
                <a:latin typeface="-apple-system"/>
              </a:rPr>
              <a:t>2015;</a:t>
            </a:r>
            <a:r>
              <a:rPr lang="en-US" sz="1400" b="1" dirty="0" smtClean="0">
                <a:solidFill>
                  <a:srgbClr val="333333"/>
                </a:solidFill>
                <a:latin typeface="-apple-system"/>
              </a:rPr>
              <a:t>13</a:t>
            </a:r>
            <a:r>
              <a:rPr lang="en-US" sz="1400" dirty="0">
                <a:solidFill>
                  <a:srgbClr val="333333"/>
                </a:solidFill>
                <a:latin typeface="-apple-system"/>
              </a:rPr>
              <a:t>, </a:t>
            </a:r>
            <a:r>
              <a:rPr lang="en-US" sz="1400" dirty="0" smtClean="0">
                <a:solidFill>
                  <a:srgbClr val="333333"/>
                </a:solidFill>
                <a:latin typeface="-apple-system"/>
              </a:rPr>
              <a:t>66.</a:t>
            </a:r>
            <a:endParaRPr lang="en-US" sz="1400" dirty="0"/>
          </a:p>
        </p:txBody>
      </p:sp>
      <p:sp>
        <p:nvSpPr>
          <p:cNvPr id="5" name="Date Placeholder 4"/>
          <p:cNvSpPr>
            <a:spLocks noGrp="1"/>
          </p:cNvSpPr>
          <p:nvPr>
            <p:ph type="dt" sz="half" idx="10"/>
          </p:nvPr>
        </p:nvSpPr>
        <p:spPr/>
        <p:txBody>
          <a:bodyPr/>
          <a:lstStyle/>
          <a:p>
            <a:fld id="{138919DC-598E-4B25-859D-DCE32ADC170D}"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18</a:t>
            </a:fld>
            <a:endParaRPr lang="en-US"/>
          </a:p>
        </p:txBody>
      </p:sp>
    </p:spTree>
    <p:extLst>
      <p:ext uri="{BB962C8B-B14F-4D97-AF65-F5344CB8AC3E}">
        <p14:creationId xmlns:p14="http://schemas.microsoft.com/office/powerpoint/2010/main" val="4243000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ealth </a:t>
            </a:r>
            <a:r>
              <a:rPr lang="en-US" dirty="0">
                <a:latin typeface="Times New Roman" panose="02020603050405020304" pitchFamily="18" charset="0"/>
                <a:cs typeface="Times New Roman" panose="02020603050405020304" pitchFamily="18" charset="0"/>
              </a:rPr>
              <a:t>systems research involves different disciplines (including social</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ones) with different perspectives, epistemologies, </a:t>
            </a:r>
            <a:r>
              <a:rPr lang="en-US" dirty="0" smtClean="0">
                <a:latin typeface="Times New Roman" panose="02020603050405020304" pitchFamily="18" charset="0"/>
                <a:cs typeface="Times New Roman" panose="02020603050405020304" pitchFamily="18" charset="0"/>
              </a:rPr>
              <a:t>and ways </a:t>
            </a:r>
            <a:r>
              <a:rPr lang="en-US" dirty="0">
                <a:latin typeface="Times New Roman" panose="02020603050405020304" pitchFamily="18" charset="0"/>
                <a:cs typeface="Times New Roman" panose="02020603050405020304" pitchFamily="18" charset="0"/>
              </a:rPr>
              <a:t>of conceptualizing and conducting </a:t>
            </a:r>
            <a:r>
              <a:rPr lang="en-US" dirty="0" smtClean="0">
                <a:latin typeface="Times New Roman" panose="02020603050405020304" pitchFamily="18" charset="0"/>
                <a:cs typeface="Times New Roman" panose="02020603050405020304" pitchFamily="18" charset="0"/>
              </a:rPr>
              <a:t>research.</a:t>
            </a:r>
          </a:p>
          <a:p>
            <a:r>
              <a:rPr lang="en-US" dirty="0" smtClean="0">
                <a:latin typeface="Times New Roman" panose="02020603050405020304" pitchFamily="18" charset="0"/>
                <a:cs typeface="Times New Roman" panose="02020603050405020304" pitchFamily="18" charset="0"/>
              </a:rPr>
              <a:t>Health systems </a:t>
            </a:r>
            <a:r>
              <a:rPr lang="en-US" dirty="0">
                <a:latin typeface="Times New Roman" panose="02020603050405020304" pitchFamily="18" charset="0"/>
                <a:cs typeface="Times New Roman" panose="02020603050405020304" pitchFamily="18" charset="0"/>
              </a:rPr>
              <a:t>research, as intimated by Cochrane, is </a:t>
            </a:r>
            <a:r>
              <a:rPr lang="en-US" dirty="0" smtClean="0">
                <a:latin typeface="Times New Roman" panose="02020603050405020304" pitchFamily="18" charset="0"/>
                <a:cs typeface="Times New Roman" panose="02020603050405020304" pitchFamily="18" charset="0"/>
              </a:rPr>
              <a:t>broader than </a:t>
            </a:r>
            <a:r>
              <a:rPr lang="en-US" dirty="0">
                <a:latin typeface="Times New Roman" panose="02020603050405020304" pitchFamily="18" charset="0"/>
                <a:cs typeface="Times New Roman" panose="02020603050405020304" pitchFamily="18" charset="0"/>
              </a:rPr>
              <a:t>identifying ‘clinical effectiveness’ – ‘efficiency’ </a:t>
            </a:r>
            <a:r>
              <a:rPr lang="en-US" dirty="0" smtClean="0">
                <a:latin typeface="Times New Roman" panose="02020603050405020304" pitchFamily="18" charset="0"/>
                <a:cs typeface="Times New Roman" panose="02020603050405020304" pitchFamily="18" charset="0"/>
              </a:rPr>
              <a:t>and ‘equality</a:t>
            </a:r>
            <a:r>
              <a:rPr lang="en-US" dirty="0">
                <a:latin typeface="Times New Roman" panose="02020603050405020304" pitchFamily="18" charset="0"/>
                <a:cs typeface="Times New Roman" panose="02020603050405020304" pitchFamily="18" charset="0"/>
              </a:rPr>
              <a:t>’ are equally important considerations </a:t>
            </a:r>
            <a:r>
              <a:rPr lang="en-US" dirty="0" smtClean="0">
                <a:latin typeface="Times New Roman" panose="02020603050405020304" pitchFamily="18" charset="0"/>
                <a:cs typeface="Times New Roman" panose="02020603050405020304" pitchFamily="18" charset="0"/>
              </a:rPr>
              <a:t>for achieving </a:t>
            </a:r>
            <a:r>
              <a:rPr lang="en-US" dirty="0">
                <a:latin typeface="Times New Roman" panose="02020603050405020304" pitchFamily="18" charset="0"/>
                <a:cs typeface="Times New Roman" panose="02020603050405020304" pitchFamily="18" charset="0"/>
              </a:rPr>
              <a:t>successful implementation of health </a:t>
            </a:r>
            <a:r>
              <a:rPr lang="en-US" dirty="0" smtClean="0">
                <a:latin typeface="Times New Roman" panose="02020603050405020304" pitchFamily="18" charset="0"/>
                <a:cs typeface="Times New Roman" panose="02020603050405020304" pitchFamily="18" charset="0"/>
              </a:rPr>
              <a:t>system improvement</a:t>
            </a:r>
            <a:r>
              <a:rPr lang="en-US" dirty="0">
                <a:latin typeface="Times New Roman" panose="02020603050405020304" pitchFamily="18" charset="0"/>
                <a:cs typeface="Times New Roman" panose="02020603050405020304" pitchFamily="18" charset="0"/>
              </a:rPr>
              <a:t>; therefore, all stakeholders’ </a:t>
            </a:r>
            <a:r>
              <a:rPr lang="en-US" dirty="0" smtClean="0">
                <a:latin typeface="Times New Roman" panose="02020603050405020304" pitchFamily="18" charset="0"/>
                <a:cs typeface="Times New Roman" panose="02020603050405020304" pitchFamily="18" charset="0"/>
              </a:rPr>
              <a:t>fundamental value </a:t>
            </a:r>
            <a:r>
              <a:rPr lang="en-US" dirty="0">
                <a:latin typeface="Times New Roman" panose="02020603050405020304" pitchFamily="18" charset="0"/>
                <a:cs typeface="Times New Roman" panose="02020603050405020304" pitchFamily="18" charset="0"/>
              </a:rPr>
              <a:t>assumptions should be explicit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838200" y="6098460"/>
            <a:ext cx="10515600" cy="307777"/>
          </a:xfrm>
          <a:prstGeom prst="rect">
            <a:avLst/>
          </a:prstGeom>
        </p:spPr>
        <p:txBody>
          <a:bodyPr wrap="square">
            <a:spAutoFit/>
          </a:bodyPr>
          <a:lstStyle/>
          <a:p>
            <a:r>
              <a:rPr lang="en-US" sz="1400" dirty="0">
                <a:solidFill>
                  <a:srgbClr val="333333"/>
                </a:solidFill>
                <a:latin typeface="-apple-system"/>
              </a:rPr>
              <a:t>Fernandez, A., </a:t>
            </a:r>
            <a:r>
              <a:rPr lang="en-US" sz="1400" i="1" dirty="0" smtClean="0">
                <a:solidFill>
                  <a:srgbClr val="333333"/>
                </a:solidFill>
                <a:latin typeface="-apple-system"/>
              </a:rPr>
              <a:t>et </a:t>
            </a:r>
            <a:r>
              <a:rPr lang="en-US" sz="1400" i="1" dirty="0">
                <a:solidFill>
                  <a:srgbClr val="333333"/>
                </a:solidFill>
                <a:latin typeface="-apple-system"/>
              </a:rPr>
              <a:t>al.</a:t>
            </a:r>
            <a:r>
              <a:rPr lang="en-US" sz="1400" dirty="0">
                <a:solidFill>
                  <a:srgbClr val="333333"/>
                </a:solidFill>
                <a:latin typeface="-apple-system"/>
              </a:rPr>
              <a:t> Evidence-based medicine: is it a bridge too far?. </a:t>
            </a:r>
            <a:r>
              <a:rPr lang="en-US" sz="1400" i="1" dirty="0">
                <a:solidFill>
                  <a:srgbClr val="333333"/>
                </a:solidFill>
                <a:latin typeface="-apple-system"/>
              </a:rPr>
              <a:t>Health Res Policy Sys</a:t>
            </a:r>
            <a:r>
              <a:rPr lang="en-US" sz="1400" dirty="0">
                <a:solidFill>
                  <a:srgbClr val="333333"/>
                </a:solidFill>
                <a:latin typeface="-apple-system"/>
              </a:rPr>
              <a:t> </a:t>
            </a:r>
            <a:r>
              <a:rPr lang="en-US" sz="1400" dirty="0" smtClean="0">
                <a:solidFill>
                  <a:srgbClr val="333333"/>
                </a:solidFill>
                <a:latin typeface="-apple-system"/>
              </a:rPr>
              <a:t>2015;</a:t>
            </a:r>
            <a:r>
              <a:rPr lang="en-US" sz="1400" b="1" dirty="0" smtClean="0">
                <a:solidFill>
                  <a:srgbClr val="333333"/>
                </a:solidFill>
                <a:latin typeface="-apple-system"/>
              </a:rPr>
              <a:t>13</a:t>
            </a:r>
            <a:r>
              <a:rPr lang="en-US" sz="1400" dirty="0">
                <a:solidFill>
                  <a:srgbClr val="333333"/>
                </a:solidFill>
                <a:latin typeface="-apple-system"/>
              </a:rPr>
              <a:t>, </a:t>
            </a:r>
            <a:r>
              <a:rPr lang="en-US" sz="1400" dirty="0" smtClean="0">
                <a:solidFill>
                  <a:srgbClr val="333333"/>
                </a:solidFill>
                <a:latin typeface="-apple-system"/>
              </a:rPr>
              <a:t>66.</a:t>
            </a:r>
            <a:endParaRPr lang="en-US" sz="1400" dirty="0"/>
          </a:p>
        </p:txBody>
      </p:sp>
      <p:sp>
        <p:nvSpPr>
          <p:cNvPr id="5" name="Date Placeholder 4"/>
          <p:cNvSpPr>
            <a:spLocks noGrp="1"/>
          </p:cNvSpPr>
          <p:nvPr>
            <p:ph type="dt" sz="half" idx="10"/>
          </p:nvPr>
        </p:nvSpPr>
        <p:spPr/>
        <p:txBody>
          <a:bodyPr/>
          <a:lstStyle/>
          <a:p>
            <a:fld id="{477535CC-C209-41F8-8B35-7BAFEEF0E00E}" type="datetime1">
              <a:rPr lang="en-US" smtClean="0"/>
              <a:t>1/28/2024</a:t>
            </a:fld>
            <a:endParaRPr lang="en-US" dirty="0"/>
          </a:p>
        </p:txBody>
      </p:sp>
      <p:sp>
        <p:nvSpPr>
          <p:cNvPr id="6" name="Slide Number Placeholder 5"/>
          <p:cNvSpPr>
            <a:spLocks noGrp="1"/>
          </p:cNvSpPr>
          <p:nvPr>
            <p:ph type="sldNum" sz="quarter" idx="12"/>
          </p:nvPr>
        </p:nvSpPr>
        <p:spPr/>
        <p:txBody>
          <a:bodyPr/>
          <a:lstStyle/>
          <a:p>
            <a:fld id="{D3C6F9C7-5C1B-4D3D-B969-CAED8D7BB201}" type="slidenum">
              <a:rPr lang="en-US" smtClean="0"/>
              <a:t>19</a:t>
            </a:fld>
            <a:endParaRPr lang="en-US"/>
          </a:p>
        </p:txBody>
      </p:sp>
    </p:spTree>
    <p:extLst>
      <p:ext uri="{BB962C8B-B14F-4D97-AF65-F5344CB8AC3E}">
        <p14:creationId xmlns:p14="http://schemas.microsoft.com/office/powerpoint/2010/main" val="2043772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lnSpc>
                <a:spcPct val="150000"/>
              </a:lnSpc>
              <a:spcBef>
                <a:spcPts val="0"/>
              </a:spcBef>
            </a:pPr>
            <a:r>
              <a:rPr lang="fa-IR" dirty="0" smtClean="0">
                <a:cs typeface="B Nazanin" panose="00000400000000000000" pitchFamily="2" charset="-78"/>
              </a:rPr>
              <a:t> اعتماد به علم پزشکی رو پیرزن همسایه ما داشت. توی کوچه های محل، اگر قرص یا کپسول پیدا میکرد، میخورد. می گفت حتما برای یه جای بدن خوبه که درستش کردن. اگر بد بود درستش نمیکردن.</a:t>
            </a:r>
            <a:endParaRPr lang="en-US" dirty="0">
              <a:cs typeface="B Nazanin" panose="00000400000000000000" pitchFamily="2" charset="-78"/>
            </a:endParaRPr>
          </a:p>
        </p:txBody>
      </p:sp>
      <p:sp>
        <p:nvSpPr>
          <p:cNvPr id="4" name="Date Placeholder 3"/>
          <p:cNvSpPr>
            <a:spLocks noGrp="1"/>
          </p:cNvSpPr>
          <p:nvPr>
            <p:ph type="dt" sz="half" idx="10"/>
          </p:nvPr>
        </p:nvSpPr>
        <p:spPr/>
        <p:txBody>
          <a:bodyPr/>
          <a:lstStyle/>
          <a:p>
            <a:fld id="{D07A996B-5C02-4F53-93AD-5FE6D14601C3}"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2</a:t>
            </a:fld>
            <a:endParaRPr lang="en-US"/>
          </a:p>
        </p:txBody>
      </p:sp>
    </p:spTree>
    <p:extLst>
      <p:ext uri="{BB962C8B-B14F-4D97-AF65-F5344CB8AC3E}">
        <p14:creationId xmlns:p14="http://schemas.microsoft.com/office/powerpoint/2010/main" val="1125361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latin typeface="Times New Roman" panose="02020603050405020304" pitchFamily="18" charset="0"/>
                <a:cs typeface="Times New Roman" panose="02020603050405020304" pitchFamily="18" charset="0"/>
              </a:rPr>
              <a:t>EBM evolved as a </a:t>
            </a:r>
            <a:r>
              <a:rPr lang="en-US" dirty="0" smtClean="0">
                <a:latin typeface="Times New Roman" panose="02020603050405020304" pitchFamily="18" charset="0"/>
                <a:cs typeface="Times New Roman" panose="02020603050405020304" pitchFamily="18" charset="0"/>
              </a:rPr>
              <a:t>social movement </a:t>
            </a:r>
            <a:r>
              <a:rPr lang="en-US" dirty="0">
                <a:latin typeface="Times New Roman" panose="02020603050405020304" pitchFamily="18" charset="0"/>
                <a:cs typeface="Times New Roman" panose="02020603050405020304" pitchFamily="18" charset="0"/>
              </a:rPr>
              <a:t>that started with agitation (i.e. we need </a:t>
            </a:r>
            <a:r>
              <a:rPr lang="en-US" dirty="0" smtClean="0">
                <a:latin typeface="Times New Roman" panose="02020603050405020304" pitchFamily="18" charset="0"/>
                <a:cs typeface="Times New Roman" panose="02020603050405020304" pitchFamily="18" charset="0"/>
              </a:rPr>
              <a:t>to change </a:t>
            </a:r>
            <a:r>
              <a:rPr lang="en-US" dirty="0">
                <a:latin typeface="Times New Roman" panose="02020603050405020304" pitchFamily="18" charset="0"/>
                <a:cs typeface="Times New Roman" panose="02020603050405020304" pitchFamily="18" charset="0"/>
              </a:rPr>
              <a:t>the current paradigm based on experience</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was crystalized by the shared experience of the group </a:t>
            </a:r>
            <a:r>
              <a:rPr lang="en-US" dirty="0" smtClean="0">
                <a:latin typeface="Times New Roman" panose="02020603050405020304" pitchFamily="18" charset="0"/>
                <a:cs typeface="Times New Roman" panose="02020603050405020304" pitchFamily="18" charset="0"/>
              </a:rPr>
              <a:t>at McMaster </a:t>
            </a:r>
            <a:r>
              <a:rPr lang="en-US" dirty="0">
                <a:latin typeface="Times New Roman" panose="02020603050405020304" pitchFamily="18" charset="0"/>
                <a:cs typeface="Times New Roman" panose="02020603050405020304" pitchFamily="18" charset="0"/>
              </a:rPr>
              <a:t>University and the development of an enduring sense of purpose, disseminated in a series of </a:t>
            </a:r>
            <a:r>
              <a:rPr lang="en-US" dirty="0" smtClean="0">
                <a:latin typeface="Times New Roman" panose="02020603050405020304" pitchFamily="18" charset="0"/>
                <a:cs typeface="Times New Roman" panose="02020603050405020304" pitchFamily="18" charset="0"/>
              </a:rPr>
              <a:t>position papers</a:t>
            </a:r>
            <a:r>
              <a:rPr lang="en-US" dirty="0">
                <a:latin typeface="Times New Roman" panose="02020603050405020304" pitchFamily="18" charset="0"/>
                <a:cs typeface="Times New Roman" panose="02020603050405020304" pitchFamily="18" charset="0"/>
              </a:rPr>
              <a:t>, declarations, and guidelines published in influential medical journals by key opinion leaders in clinical</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epidemiology.</a:t>
            </a:r>
          </a:p>
          <a:p>
            <a:r>
              <a:rPr lang="en-US" dirty="0" smtClean="0">
                <a:latin typeface="Times New Roman" panose="02020603050405020304" pitchFamily="18" charset="0"/>
                <a:cs typeface="Times New Roman" panose="02020603050405020304" pitchFamily="18" charset="0"/>
              </a:rPr>
              <a:t>So</a:t>
            </a:r>
            <a:r>
              <a:rPr lang="en-US" dirty="0">
                <a:latin typeface="Times New Roman" panose="02020603050405020304" pitchFamily="18" charset="0"/>
                <a:cs typeface="Times New Roman" panose="02020603050405020304" pitchFamily="18" charset="0"/>
              </a:rPr>
              <a:t>, ironically, the adoption of EBM by </a:t>
            </a:r>
            <a:r>
              <a:rPr lang="en-US" dirty="0" smtClean="0">
                <a:latin typeface="Times New Roman" panose="02020603050405020304" pitchFamily="18" charset="0"/>
                <a:cs typeface="Times New Roman" panose="02020603050405020304" pitchFamily="18" charset="0"/>
              </a:rPr>
              <a:t>the scientific </a:t>
            </a:r>
            <a:r>
              <a:rPr lang="en-US" dirty="0">
                <a:latin typeface="Times New Roman" panose="02020603050405020304" pitchFamily="18" charset="0"/>
                <a:cs typeface="Times New Roman" panose="02020603050405020304" pitchFamily="18" charset="0"/>
              </a:rPr>
              <a:t>community was not based on evidence but </a:t>
            </a:r>
            <a:r>
              <a:rPr lang="en-US" dirty="0" smtClean="0">
                <a:latin typeface="Times New Roman" panose="02020603050405020304" pitchFamily="18" charset="0"/>
                <a:cs typeface="Times New Roman" panose="02020603050405020304" pitchFamily="18" charset="0"/>
              </a:rPr>
              <a:t>on authoritative </a:t>
            </a:r>
            <a:r>
              <a:rPr lang="en-US" dirty="0">
                <a:latin typeface="Times New Roman" panose="02020603050405020304" pitchFamily="18" charset="0"/>
                <a:cs typeface="Times New Roman" panose="02020603050405020304" pitchFamily="18" charset="0"/>
              </a:rPr>
              <a:t>knowledge, precisely the type of </a:t>
            </a:r>
            <a:r>
              <a:rPr lang="en-US" dirty="0" smtClean="0">
                <a:latin typeface="Times New Roman" panose="02020603050405020304" pitchFamily="18" charset="0"/>
                <a:cs typeface="Times New Roman" panose="02020603050405020304" pitchFamily="18" charset="0"/>
              </a:rPr>
              <a:t>approach EBM </a:t>
            </a:r>
            <a:r>
              <a:rPr lang="en-US" dirty="0">
                <a:latin typeface="Times New Roman" panose="02020603050405020304" pitchFamily="18" charset="0"/>
                <a:cs typeface="Times New Roman" panose="02020603050405020304" pitchFamily="18" charset="0"/>
              </a:rPr>
              <a:t>was meant to replace, a point recently acknowledged by one of its key proponents, </a:t>
            </a:r>
            <a:r>
              <a:rPr lang="en-US" dirty="0" err="1">
                <a:latin typeface="Times New Roman" panose="02020603050405020304" pitchFamily="18" charset="0"/>
                <a:cs typeface="Times New Roman" panose="02020603050405020304" pitchFamily="18" charset="0"/>
              </a:rPr>
              <a:t>Sackett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himself.</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838200" y="6098460"/>
            <a:ext cx="10515600" cy="307777"/>
          </a:xfrm>
          <a:prstGeom prst="rect">
            <a:avLst/>
          </a:prstGeom>
        </p:spPr>
        <p:txBody>
          <a:bodyPr wrap="square">
            <a:spAutoFit/>
          </a:bodyPr>
          <a:lstStyle/>
          <a:p>
            <a:r>
              <a:rPr lang="en-US" sz="1400" dirty="0">
                <a:solidFill>
                  <a:srgbClr val="333333"/>
                </a:solidFill>
                <a:latin typeface="-apple-system"/>
              </a:rPr>
              <a:t>Fernandez, A., </a:t>
            </a:r>
            <a:r>
              <a:rPr lang="en-US" sz="1400" i="1" dirty="0" smtClean="0">
                <a:solidFill>
                  <a:srgbClr val="333333"/>
                </a:solidFill>
                <a:latin typeface="-apple-system"/>
              </a:rPr>
              <a:t>et </a:t>
            </a:r>
            <a:r>
              <a:rPr lang="en-US" sz="1400" i="1" dirty="0">
                <a:solidFill>
                  <a:srgbClr val="333333"/>
                </a:solidFill>
                <a:latin typeface="-apple-system"/>
              </a:rPr>
              <a:t>al.</a:t>
            </a:r>
            <a:r>
              <a:rPr lang="en-US" sz="1400" dirty="0">
                <a:solidFill>
                  <a:srgbClr val="333333"/>
                </a:solidFill>
                <a:latin typeface="-apple-system"/>
              </a:rPr>
              <a:t> Evidence-based medicine: is it a bridge too far?. </a:t>
            </a:r>
            <a:r>
              <a:rPr lang="en-US" sz="1400" i="1" dirty="0">
                <a:solidFill>
                  <a:srgbClr val="333333"/>
                </a:solidFill>
                <a:latin typeface="-apple-system"/>
              </a:rPr>
              <a:t>Health Res Policy Sys</a:t>
            </a:r>
            <a:r>
              <a:rPr lang="en-US" sz="1400" dirty="0">
                <a:solidFill>
                  <a:srgbClr val="333333"/>
                </a:solidFill>
                <a:latin typeface="-apple-system"/>
              </a:rPr>
              <a:t> </a:t>
            </a:r>
            <a:r>
              <a:rPr lang="en-US" sz="1400" dirty="0" smtClean="0">
                <a:solidFill>
                  <a:srgbClr val="333333"/>
                </a:solidFill>
                <a:latin typeface="-apple-system"/>
              </a:rPr>
              <a:t>2015;</a:t>
            </a:r>
            <a:r>
              <a:rPr lang="en-US" sz="1400" b="1" dirty="0" smtClean="0">
                <a:solidFill>
                  <a:srgbClr val="333333"/>
                </a:solidFill>
                <a:latin typeface="-apple-system"/>
              </a:rPr>
              <a:t>13</a:t>
            </a:r>
            <a:r>
              <a:rPr lang="en-US" sz="1400" dirty="0">
                <a:solidFill>
                  <a:srgbClr val="333333"/>
                </a:solidFill>
                <a:latin typeface="-apple-system"/>
              </a:rPr>
              <a:t>, </a:t>
            </a:r>
            <a:r>
              <a:rPr lang="en-US" sz="1400" dirty="0" smtClean="0">
                <a:solidFill>
                  <a:srgbClr val="333333"/>
                </a:solidFill>
                <a:latin typeface="-apple-system"/>
              </a:rPr>
              <a:t>66.</a:t>
            </a:r>
            <a:endParaRPr lang="en-US" sz="1400" dirty="0"/>
          </a:p>
        </p:txBody>
      </p:sp>
      <p:sp>
        <p:nvSpPr>
          <p:cNvPr id="5" name="Date Placeholder 4"/>
          <p:cNvSpPr>
            <a:spLocks noGrp="1"/>
          </p:cNvSpPr>
          <p:nvPr>
            <p:ph type="dt" sz="half" idx="10"/>
          </p:nvPr>
        </p:nvSpPr>
        <p:spPr/>
        <p:txBody>
          <a:bodyPr/>
          <a:lstStyle/>
          <a:p>
            <a:fld id="{E31105C1-69AE-4041-919B-F9B9F5A78BD0}"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20</a:t>
            </a:fld>
            <a:endParaRPr lang="en-US"/>
          </a:p>
        </p:txBody>
      </p:sp>
    </p:spTree>
    <p:extLst>
      <p:ext uri="{BB962C8B-B14F-4D97-AF65-F5344CB8AC3E}">
        <p14:creationId xmlns:p14="http://schemas.microsoft.com/office/powerpoint/2010/main" val="331181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methodological quality of </a:t>
            </a:r>
            <a:r>
              <a:rPr lang="en-US" dirty="0" smtClean="0">
                <a:latin typeface="Times New Roman" panose="02020603050405020304" pitchFamily="18" charset="0"/>
                <a:cs typeface="Times New Roman" panose="02020603050405020304" pitchFamily="18" charset="0"/>
              </a:rPr>
              <a:t>consensus-based </a:t>
            </a:r>
            <a:r>
              <a:rPr lang="en-US" dirty="0">
                <a:latin typeface="Times New Roman" panose="02020603050405020304" pitchFamily="18" charset="0"/>
                <a:cs typeface="Times New Roman" panose="02020603050405020304" pitchFamily="18" charset="0"/>
              </a:rPr>
              <a:t>clinical practice guidelines </a:t>
            </a:r>
            <a:r>
              <a:rPr lang="en-US" dirty="0" smtClean="0">
                <a:latin typeface="Times New Roman" panose="02020603050405020304" pitchFamily="18" charset="0"/>
                <a:cs typeface="Times New Roman" panose="02020603050405020304" pitchFamily="18" charset="0"/>
              </a:rPr>
              <a:t>(CB-CPGs) is </a:t>
            </a:r>
            <a:r>
              <a:rPr lang="en-US" dirty="0">
                <a:latin typeface="Times New Roman" panose="02020603050405020304" pitchFamily="18" charset="0"/>
                <a:cs typeface="Times New Roman" panose="02020603050405020304" pitchFamily="18" charset="0"/>
              </a:rPr>
              <a:t>obviously lower than evidence-based (EB)-CPGs</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Except for the item, “recommendations were based on evidence of systematic reviews,” there were statistical differences in all other methodological items between the EB-CPGS and CB-CPGS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&lt; 0.01</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Higher </a:t>
            </a:r>
            <a:r>
              <a:rPr lang="en-US" dirty="0">
                <a:latin typeface="Times New Roman" panose="02020603050405020304" pitchFamily="18" charset="0"/>
                <a:cs typeface="Times New Roman" panose="02020603050405020304" pitchFamily="18" charset="0"/>
              </a:rPr>
              <a:t>methodological quality has been observed in EB-CPGs. </a:t>
            </a:r>
          </a:p>
        </p:txBody>
      </p:sp>
      <p:sp>
        <p:nvSpPr>
          <p:cNvPr id="4" name="Rectangle 3"/>
          <p:cNvSpPr/>
          <p:nvPr/>
        </p:nvSpPr>
        <p:spPr>
          <a:xfrm>
            <a:off x="838200" y="5803087"/>
            <a:ext cx="10515600" cy="523220"/>
          </a:xfrm>
          <a:prstGeom prst="rect">
            <a:avLst/>
          </a:prstGeom>
        </p:spPr>
        <p:txBody>
          <a:bodyPr wrap="square">
            <a:spAutoFit/>
          </a:bodyPr>
          <a:lstStyle/>
          <a:p>
            <a:r>
              <a:rPr lang="en-US" sz="1400" dirty="0">
                <a:solidFill>
                  <a:srgbClr val="212121"/>
                </a:solidFill>
                <a:latin typeface="BlinkMacSystemFont"/>
              </a:rPr>
              <a:t>Zhang R, </a:t>
            </a:r>
            <a:r>
              <a:rPr lang="en-US" sz="1400" dirty="0" smtClean="0">
                <a:solidFill>
                  <a:srgbClr val="212121"/>
                </a:solidFill>
                <a:latin typeface="BlinkMacSystemFont"/>
              </a:rPr>
              <a:t>et al. </a:t>
            </a:r>
            <a:r>
              <a:rPr lang="en-US" sz="1400" dirty="0">
                <a:solidFill>
                  <a:srgbClr val="212121"/>
                </a:solidFill>
                <a:latin typeface="BlinkMacSystemFont"/>
              </a:rPr>
              <a:t>Analysis of the Status and Trends of Chinese Clinical Practice Guideline Development Between 2010 and 2020: A Systematic Review. Front Med (Lausanne). 2021 Nov 2;8:758617</a:t>
            </a:r>
            <a:r>
              <a:rPr lang="en-US" sz="1400" dirty="0" smtClean="0">
                <a:solidFill>
                  <a:srgbClr val="212121"/>
                </a:solidFill>
                <a:latin typeface="BlinkMacSystemFont"/>
              </a:rPr>
              <a:t>.</a:t>
            </a:r>
            <a:endParaRPr lang="en-US" sz="1400" dirty="0"/>
          </a:p>
        </p:txBody>
      </p:sp>
      <p:sp>
        <p:nvSpPr>
          <p:cNvPr id="5" name="Date Placeholder 4"/>
          <p:cNvSpPr>
            <a:spLocks noGrp="1"/>
          </p:cNvSpPr>
          <p:nvPr>
            <p:ph type="dt" sz="half" idx="10"/>
          </p:nvPr>
        </p:nvSpPr>
        <p:spPr/>
        <p:txBody>
          <a:bodyPr/>
          <a:lstStyle/>
          <a:p>
            <a:fld id="{BC5DA074-802C-4450-B4BA-00E447EFF255}"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21</a:t>
            </a:fld>
            <a:endParaRPr lang="en-US"/>
          </a:p>
        </p:txBody>
      </p:sp>
    </p:spTree>
    <p:extLst>
      <p:ext uri="{BB962C8B-B14F-4D97-AF65-F5344CB8AC3E}">
        <p14:creationId xmlns:p14="http://schemas.microsoft.com/office/powerpoint/2010/main" val="3763965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which decision-making echelon (‘guideline-based algorithmic’ versus ‘multidisciplinary team’) achieves the optimum balance between quality of care for the patient and physicians’ efforts?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With </a:t>
            </a:r>
            <a:r>
              <a:rPr lang="en-US" dirty="0">
                <a:latin typeface="Times New Roman" panose="02020603050405020304" pitchFamily="18" charset="0"/>
                <a:cs typeface="Times New Roman" panose="02020603050405020304" pitchFamily="18" charset="0"/>
              </a:rPr>
              <a:t>the help of the proposed applied health informatics innovation, the pressure on care professionals in oncology may be reduced, while quality of care is maintained.</a:t>
            </a:r>
          </a:p>
        </p:txBody>
      </p:sp>
      <p:sp>
        <p:nvSpPr>
          <p:cNvPr id="4" name="Rectangle 3"/>
          <p:cNvSpPr/>
          <p:nvPr/>
        </p:nvSpPr>
        <p:spPr>
          <a:xfrm>
            <a:off x="838200" y="5756809"/>
            <a:ext cx="10515600" cy="523220"/>
          </a:xfrm>
          <a:prstGeom prst="rect">
            <a:avLst/>
          </a:prstGeom>
        </p:spPr>
        <p:txBody>
          <a:bodyPr wrap="square">
            <a:spAutoFit/>
          </a:bodyPr>
          <a:lstStyle/>
          <a:p>
            <a:r>
              <a:rPr lang="en-US" sz="1400" dirty="0" err="1">
                <a:solidFill>
                  <a:srgbClr val="212121"/>
                </a:solidFill>
                <a:latin typeface="BlinkMacSystemFont"/>
              </a:rPr>
              <a:t>Ebben</a:t>
            </a:r>
            <a:r>
              <a:rPr lang="en-US" sz="1400" dirty="0">
                <a:solidFill>
                  <a:srgbClr val="212121"/>
                </a:solidFill>
                <a:latin typeface="BlinkMacSystemFont"/>
              </a:rPr>
              <a:t> K, </a:t>
            </a:r>
            <a:r>
              <a:rPr lang="en-US" sz="1400" dirty="0" smtClean="0">
                <a:solidFill>
                  <a:srgbClr val="212121"/>
                </a:solidFill>
                <a:latin typeface="BlinkMacSystemFont"/>
              </a:rPr>
              <a:t>et al. </a:t>
            </a:r>
            <a:r>
              <a:rPr lang="en-US" sz="1400" dirty="0">
                <a:solidFill>
                  <a:srgbClr val="212121"/>
                </a:solidFill>
                <a:latin typeface="BlinkMacSystemFont"/>
              </a:rPr>
              <a:t>Guideline-Based Algorithmic Recommendations Versus Multidisciplinary Team Advice for Gynecologic Oncology. Stud Health </a:t>
            </a:r>
            <a:r>
              <a:rPr lang="en-US" sz="1400" dirty="0" err="1">
                <a:solidFill>
                  <a:srgbClr val="212121"/>
                </a:solidFill>
                <a:latin typeface="BlinkMacSystemFont"/>
              </a:rPr>
              <a:t>Technol</a:t>
            </a:r>
            <a:r>
              <a:rPr lang="en-US" sz="1400" dirty="0">
                <a:solidFill>
                  <a:srgbClr val="212121"/>
                </a:solidFill>
                <a:latin typeface="BlinkMacSystemFont"/>
              </a:rPr>
              <a:t> Inform. 2023 May </a:t>
            </a:r>
            <a:r>
              <a:rPr lang="en-US" sz="1400" dirty="0" smtClean="0">
                <a:solidFill>
                  <a:srgbClr val="212121"/>
                </a:solidFill>
                <a:latin typeface="BlinkMacSystemFont"/>
              </a:rPr>
              <a:t>18;302:605-606.</a:t>
            </a:r>
            <a:endParaRPr lang="en-US" sz="1400" dirty="0"/>
          </a:p>
        </p:txBody>
      </p:sp>
      <p:sp>
        <p:nvSpPr>
          <p:cNvPr id="5" name="Date Placeholder 4"/>
          <p:cNvSpPr>
            <a:spLocks noGrp="1"/>
          </p:cNvSpPr>
          <p:nvPr>
            <p:ph type="dt" sz="half" idx="10"/>
          </p:nvPr>
        </p:nvSpPr>
        <p:spPr/>
        <p:txBody>
          <a:bodyPr/>
          <a:lstStyle/>
          <a:p>
            <a:fld id="{EFBD1206-1184-4DAC-8F67-89293EB87B03}"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22</a:t>
            </a:fld>
            <a:endParaRPr lang="en-US"/>
          </a:p>
        </p:txBody>
      </p:sp>
    </p:spTree>
    <p:extLst>
      <p:ext uri="{BB962C8B-B14F-4D97-AF65-F5344CB8AC3E}">
        <p14:creationId xmlns:p14="http://schemas.microsoft.com/office/powerpoint/2010/main" val="3152727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limited evidence in the literature regarding clinical validation and in-use evaluation of commercial multiple sclerosis (</a:t>
            </a:r>
            <a:r>
              <a:rPr lang="en-US" dirty="0" smtClean="0">
                <a:latin typeface="Times New Roman" panose="02020603050405020304" pitchFamily="18" charset="0"/>
                <a:cs typeface="Times New Roman" panose="02020603050405020304" pitchFamily="18" charset="0"/>
              </a:rPr>
              <a:t>MS) quantitative </a:t>
            </a:r>
            <a:r>
              <a:rPr lang="en-US" dirty="0">
                <a:latin typeface="Times New Roman" panose="02020603050405020304" pitchFamily="18" charset="0"/>
                <a:cs typeface="Times New Roman" panose="02020603050405020304" pitchFamily="18" charset="0"/>
              </a:rPr>
              <a:t>volumetric reporting tools (</a:t>
            </a:r>
            <a:r>
              <a:rPr lang="en-US" dirty="0" err="1">
                <a:latin typeface="Times New Roman" panose="02020603050405020304" pitchFamily="18" charset="0"/>
                <a:cs typeface="Times New Roman" panose="02020603050405020304" pitchFamily="18" charset="0"/>
              </a:rPr>
              <a:t>QReports</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 a particular lack of clinician end-user testing.</a:t>
            </a:r>
          </a:p>
        </p:txBody>
      </p:sp>
      <p:sp>
        <p:nvSpPr>
          <p:cNvPr id="4" name="Rectangle 3"/>
          <p:cNvSpPr/>
          <p:nvPr/>
        </p:nvSpPr>
        <p:spPr>
          <a:xfrm>
            <a:off x="838200" y="5906225"/>
            <a:ext cx="10515600" cy="523220"/>
          </a:xfrm>
          <a:prstGeom prst="rect">
            <a:avLst/>
          </a:prstGeom>
        </p:spPr>
        <p:txBody>
          <a:bodyPr wrap="square">
            <a:spAutoFit/>
          </a:bodyPr>
          <a:lstStyle/>
          <a:p>
            <a:r>
              <a:rPr lang="en-US" sz="1400" dirty="0">
                <a:solidFill>
                  <a:srgbClr val="212121"/>
                </a:solidFill>
                <a:latin typeface="BlinkMacSystemFont"/>
              </a:rPr>
              <a:t>Mendelsohn Z, </a:t>
            </a:r>
            <a:r>
              <a:rPr lang="en-US" sz="1400" dirty="0" smtClean="0">
                <a:solidFill>
                  <a:srgbClr val="212121"/>
                </a:solidFill>
                <a:latin typeface="BlinkMacSystemFont"/>
              </a:rPr>
              <a:t>et al. </a:t>
            </a:r>
            <a:r>
              <a:rPr lang="en-US" sz="1400" dirty="0">
                <a:solidFill>
                  <a:srgbClr val="212121"/>
                </a:solidFill>
                <a:latin typeface="BlinkMacSystemFont"/>
              </a:rPr>
              <a:t>Commercial volumetric MRI reporting tools in multiple sclerosis: a systematic review of the evidence. Neuroradiology. 2023 Jan;65(1):</a:t>
            </a:r>
            <a:r>
              <a:rPr lang="en-US" sz="1400" dirty="0" smtClean="0">
                <a:solidFill>
                  <a:srgbClr val="212121"/>
                </a:solidFill>
                <a:latin typeface="BlinkMacSystemFont"/>
              </a:rPr>
              <a:t>5-24</a:t>
            </a:r>
            <a:r>
              <a:rPr lang="en-US" sz="1400" dirty="0">
                <a:solidFill>
                  <a:srgbClr val="212121"/>
                </a:solidFill>
                <a:latin typeface="BlinkMacSystemFont"/>
              </a:rPr>
              <a:t>.</a:t>
            </a:r>
            <a:endParaRPr lang="en-US" sz="1400" dirty="0"/>
          </a:p>
        </p:txBody>
      </p:sp>
      <p:sp>
        <p:nvSpPr>
          <p:cNvPr id="5" name="Date Placeholder 4"/>
          <p:cNvSpPr>
            <a:spLocks noGrp="1"/>
          </p:cNvSpPr>
          <p:nvPr>
            <p:ph type="dt" sz="half" idx="10"/>
          </p:nvPr>
        </p:nvSpPr>
        <p:spPr/>
        <p:txBody>
          <a:bodyPr/>
          <a:lstStyle/>
          <a:p>
            <a:fld id="{8DD925CD-8BC1-478F-A3CC-0DB4B29B7CB5}"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23</a:t>
            </a:fld>
            <a:endParaRPr lang="en-US"/>
          </a:p>
        </p:txBody>
      </p:sp>
    </p:spTree>
    <p:extLst>
      <p:ext uri="{BB962C8B-B14F-4D97-AF65-F5344CB8AC3E}">
        <p14:creationId xmlns:p14="http://schemas.microsoft.com/office/powerpoint/2010/main" val="2100428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special </a:t>
            </a:r>
            <a:r>
              <a:rPr lang="en-US" dirty="0" smtClean="0">
                <a:latin typeface="Times New Roman" panose="02020603050405020304" pitchFamily="18" charset="0"/>
                <a:cs typeface="Times New Roman" panose="02020603050405020304" pitchFamily="18" charset="0"/>
              </a:rPr>
              <a:t>issue of Arthroscopy </a:t>
            </a:r>
            <a:r>
              <a:rPr lang="en-US" dirty="0">
                <a:latin typeface="Times New Roman" panose="02020603050405020304" pitchFamily="18" charset="0"/>
                <a:cs typeface="Times New Roman" panose="02020603050405020304" pitchFamily="18" charset="0"/>
              </a:rPr>
              <a:t>contains recent influential articles strategically chosen to positively impact patient care.</a:t>
            </a:r>
          </a:p>
        </p:txBody>
      </p:sp>
      <p:sp>
        <p:nvSpPr>
          <p:cNvPr id="4" name="Rectangle 3"/>
          <p:cNvSpPr/>
          <p:nvPr/>
        </p:nvSpPr>
        <p:spPr>
          <a:xfrm>
            <a:off x="838200" y="5844587"/>
            <a:ext cx="10515600" cy="523220"/>
          </a:xfrm>
          <a:prstGeom prst="rect">
            <a:avLst/>
          </a:prstGeom>
        </p:spPr>
        <p:txBody>
          <a:bodyPr wrap="square">
            <a:spAutoFit/>
          </a:bodyPr>
          <a:lstStyle/>
          <a:p>
            <a:r>
              <a:rPr lang="en-US" sz="1400" dirty="0">
                <a:solidFill>
                  <a:srgbClr val="212121"/>
                </a:solidFill>
                <a:latin typeface="BlinkMacSystemFont"/>
              </a:rPr>
              <a:t>Quigley R, </a:t>
            </a:r>
            <a:r>
              <a:rPr lang="en-US" sz="1400" dirty="0" smtClean="0">
                <a:solidFill>
                  <a:srgbClr val="212121"/>
                </a:solidFill>
                <a:latin typeface="BlinkMacSystemFont"/>
              </a:rPr>
              <a:t>et al. </a:t>
            </a:r>
            <a:r>
              <a:rPr lang="en-US" sz="1400" dirty="0" err="1">
                <a:solidFill>
                  <a:srgbClr val="212121"/>
                </a:solidFill>
                <a:latin typeface="BlinkMacSystemFont"/>
              </a:rPr>
              <a:t>Orthopaedic</a:t>
            </a:r>
            <a:r>
              <a:rPr lang="en-US" sz="1400" dirty="0">
                <a:solidFill>
                  <a:srgbClr val="212121"/>
                </a:solidFill>
                <a:latin typeface="BlinkMacSystemFont"/>
              </a:rPr>
              <a:t> Musculoskeletal Biologics Research Impacts Patient Care: The First Annual Arthroscopy </a:t>
            </a:r>
            <a:r>
              <a:rPr lang="en-US" sz="1400" dirty="0" err="1">
                <a:solidFill>
                  <a:srgbClr val="212121"/>
                </a:solidFill>
                <a:latin typeface="BlinkMacSystemFont"/>
              </a:rPr>
              <a:t>Orthobiologics</a:t>
            </a:r>
            <a:r>
              <a:rPr lang="en-US" sz="1400" dirty="0">
                <a:solidFill>
                  <a:srgbClr val="212121"/>
                </a:solidFill>
                <a:latin typeface="BlinkMacSystemFont"/>
              </a:rPr>
              <a:t> Virtual Special Issue. Arthroscopy. 2023 May;39(5):1117-1118</a:t>
            </a:r>
            <a:r>
              <a:rPr lang="en-US" sz="1400" dirty="0" smtClean="0">
                <a:solidFill>
                  <a:srgbClr val="212121"/>
                </a:solidFill>
                <a:latin typeface="BlinkMacSystemFont"/>
              </a:rPr>
              <a:t>.</a:t>
            </a:r>
            <a:endParaRPr lang="en-US" sz="1400" dirty="0"/>
          </a:p>
        </p:txBody>
      </p:sp>
      <p:sp>
        <p:nvSpPr>
          <p:cNvPr id="5" name="Date Placeholder 4"/>
          <p:cNvSpPr>
            <a:spLocks noGrp="1"/>
          </p:cNvSpPr>
          <p:nvPr>
            <p:ph type="dt" sz="half" idx="10"/>
          </p:nvPr>
        </p:nvSpPr>
        <p:spPr/>
        <p:txBody>
          <a:bodyPr/>
          <a:lstStyle/>
          <a:p>
            <a:fld id="{C841E9B5-E978-4FD4-9A40-4AF959E4FFDA}"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24</a:t>
            </a:fld>
            <a:endParaRPr lang="en-US"/>
          </a:p>
        </p:txBody>
      </p:sp>
    </p:spTree>
    <p:extLst>
      <p:ext uri="{BB962C8B-B14F-4D97-AF65-F5344CB8AC3E}">
        <p14:creationId xmlns:p14="http://schemas.microsoft.com/office/powerpoint/2010/main" val="2350402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345336"/>
            <a:ext cx="10515600" cy="4351338"/>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There is suboptimal </a:t>
            </a:r>
            <a:r>
              <a:rPr lang="en-US" dirty="0">
                <a:latin typeface="Times New Roman" panose="02020603050405020304" pitchFamily="18" charset="0"/>
                <a:cs typeface="Times New Roman" panose="02020603050405020304" pitchFamily="18" charset="0"/>
              </a:rPr>
              <a:t>CONSORT adherence for RCTs cited in American Academy of Orthopedic Surgeons (AAOS)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Clinical practice guidelines (CPGs)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management of osteoarthritis of the </a:t>
            </a:r>
            <a:r>
              <a:rPr lang="en-US" dirty="0" smtClean="0">
                <a:latin typeface="Times New Roman" panose="02020603050405020304" pitchFamily="18" charset="0"/>
                <a:cs typeface="Times New Roman" panose="02020603050405020304" pitchFamily="18" charset="0"/>
              </a:rPr>
              <a:t>knee.</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CPGs are likely supported by outdated evidence and lack of high-quality </a:t>
            </a:r>
            <a:r>
              <a:rPr lang="en-US" dirty="0" smtClean="0">
                <a:latin typeface="Times New Roman" panose="02020603050405020304" pitchFamily="18" charset="0"/>
                <a:cs typeface="Times New Roman" panose="02020603050405020304" pitchFamily="18" charset="0"/>
              </a:rPr>
              <a:t>reporting.</a:t>
            </a:r>
          </a:p>
          <a:p>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important that evidence used to guide clinical decision making be of the highest quality in order to optimize patient </a:t>
            </a:r>
            <a:r>
              <a:rPr lang="en-US" dirty="0" smtClean="0">
                <a:latin typeface="Times New Roman" panose="02020603050405020304" pitchFamily="18" charset="0"/>
                <a:cs typeface="Times New Roman" panose="02020603050405020304" pitchFamily="18" charset="0"/>
              </a:rPr>
              <a:t>outcomes.</a:t>
            </a: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order for clinicians to confer the greatest benefits to their patients, CPGs should provide the totality of evidence and emphasize emerging high-quality RCTs to ensure up-to-date, evidence-based clinical decision-making.</a:t>
            </a:r>
          </a:p>
        </p:txBody>
      </p:sp>
      <p:sp>
        <p:nvSpPr>
          <p:cNvPr id="4" name="Rectangle 3"/>
          <p:cNvSpPr/>
          <p:nvPr/>
        </p:nvSpPr>
        <p:spPr>
          <a:xfrm>
            <a:off x="838200" y="5924276"/>
            <a:ext cx="10515600" cy="523220"/>
          </a:xfrm>
          <a:prstGeom prst="rect">
            <a:avLst/>
          </a:prstGeom>
        </p:spPr>
        <p:txBody>
          <a:bodyPr wrap="square">
            <a:spAutoFit/>
          </a:bodyPr>
          <a:lstStyle/>
          <a:p>
            <a:r>
              <a:rPr lang="en-US" sz="1400" dirty="0">
                <a:solidFill>
                  <a:srgbClr val="212121"/>
                </a:solidFill>
                <a:latin typeface="BlinkMacSystemFont"/>
              </a:rPr>
              <a:t>Waters P, </a:t>
            </a:r>
            <a:r>
              <a:rPr lang="en-US" sz="1400" dirty="0" smtClean="0">
                <a:solidFill>
                  <a:srgbClr val="212121"/>
                </a:solidFill>
                <a:latin typeface="BlinkMacSystemFont"/>
              </a:rPr>
              <a:t>et al. </a:t>
            </a:r>
            <a:r>
              <a:rPr lang="en-US" sz="1400" dirty="0">
                <a:solidFill>
                  <a:srgbClr val="212121"/>
                </a:solidFill>
                <a:latin typeface="BlinkMacSystemFont"/>
              </a:rPr>
              <a:t>Analysis of the Evidence Underpinning the American Academy of Orthopedic Surgeons Knee Osteoarthritis Clinical Practice Guidelines. Sports Health. 2023 Jan-Feb;15(1):11-25</a:t>
            </a:r>
            <a:r>
              <a:rPr lang="en-US" sz="1400" dirty="0" smtClean="0">
                <a:solidFill>
                  <a:srgbClr val="212121"/>
                </a:solidFill>
                <a:latin typeface="BlinkMacSystemFont"/>
              </a:rPr>
              <a:t>.</a:t>
            </a:r>
            <a:endParaRPr lang="en-US" sz="1400" dirty="0"/>
          </a:p>
        </p:txBody>
      </p:sp>
      <p:sp>
        <p:nvSpPr>
          <p:cNvPr id="5" name="Date Placeholder 4"/>
          <p:cNvSpPr>
            <a:spLocks noGrp="1"/>
          </p:cNvSpPr>
          <p:nvPr>
            <p:ph type="dt" sz="half" idx="10"/>
          </p:nvPr>
        </p:nvSpPr>
        <p:spPr/>
        <p:txBody>
          <a:bodyPr/>
          <a:lstStyle/>
          <a:p>
            <a:fld id="{2ADD95DC-BACE-46D9-87CB-71129B1A71F6}"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25</a:t>
            </a:fld>
            <a:endParaRPr lang="en-US"/>
          </a:p>
        </p:txBody>
      </p:sp>
    </p:spTree>
    <p:extLst>
      <p:ext uri="{BB962C8B-B14F-4D97-AF65-F5344CB8AC3E}">
        <p14:creationId xmlns:p14="http://schemas.microsoft.com/office/powerpoint/2010/main" val="3397356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Similar to the global </a:t>
            </a:r>
            <a:r>
              <a:rPr lang="en-US" dirty="0" smtClean="0">
                <a:latin typeface="Times New Roman" panose="02020603050405020304" pitchFamily="18" charset="0"/>
                <a:cs typeface="Times New Roman" panose="02020603050405020304" pitchFamily="18" charset="0"/>
              </a:rPr>
              <a:t>situation, the </a:t>
            </a:r>
            <a:r>
              <a:rPr lang="en-US" dirty="0">
                <a:latin typeface="Times New Roman" panose="02020603050405020304" pitchFamily="18" charset="0"/>
                <a:cs typeface="Times New Roman" panose="02020603050405020304" pitchFamily="18" charset="0"/>
              </a:rPr>
              <a:t>risk of bias (</a:t>
            </a:r>
            <a:r>
              <a:rPr lang="en-US" dirty="0" err="1">
                <a:latin typeface="Times New Roman" panose="02020603050405020304" pitchFamily="18" charset="0"/>
                <a:cs typeface="Times New Roman" panose="02020603050405020304" pitchFamily="18" charset="0"/>
              </a:rPr>
              <a:t>RoB</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Iranian RCTs was found to be mostly high or </a:t>
            </a:r>
            <a:r>
              <a:rPr lang="en-US" dirty="0" smtClean="0">
                <a:latin typeface="Times New Roman" panose="02020603050405020304" pitchFamily="18" charset="0"/>
                <a:cs typeface="Times New Roman" panose="02020603050405020304" pitchFamily="18" charset="0"/>
              </a:rPr>
              <a:t>unclear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among 1166 </a:t>
            </a:r>
            <a:r>
              <a:rPr lang="en-US" dirty="0">
                <a:latin typeface="Times New Roman" panose="02020603050405020304" pitchFamily="18" charset="0"/>
                <a:cs typeface="Times New Roman" panose="02020603050405020304" pitchFamily="18" charset="0"/>
              </a:rPr>
              <a:t>Iranian RCTs included by 571 Cochrane Reviews (CRs</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3B07820-E6F8-4ED6-82FC-8F3A9E64AC76}"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26</a:t>
            </a:fld>
            <a:endParaRPr lang="en-US"/>
          </a:p>
        </p:txBody>
      </p:sp>
      <p:sp>
        <p:nvSpPr>
          <p:cNvPr id="6" name="Rectangle 5"/>
          <p:cNvSpPr/>
          <p:nvPr/>
        </p:nvSpPr>
        <p:spPr>
          <a:xfrm>
            <a:off x="838200" y="5895357"/>
            <a:ext cx="10515600" cy="307777"/>
          </a:xfrm>
          <a:prstGeom prst="rect">
            <a:avLst/>
          </a:prstGeom>
        </p:spPr>
        <p:txBody>
          <a:bodyPr wrap="square">
            <a:spAutoFit/>
          </a:bodyPr>
          <a:lstStyle/>
          <a:p>
            <a:r>
              <a:rPr lang="en-US" sz="1400" dirty="0" err="1">
                <a:solidFill>
                  <a:srgbClr val="212121"/>
                </a:solidFill>
                <a:latin typeface="BlinkMacSystemFont"/>
              </a:rPr>
              <a:t>Kabir</a:t>
            </a:r>
            <a:r>
              <a:rPr lang="en-US" sz="1400" dirty="0">
                <a:solidFill>
                  <a:srgbClr val="212121"/>
                </a:solidFill>
                <a:latin typeface="BlinkMacSystemFont"/>
              </a:rPr>
              <a:t> A, </a:t>
            </a:r>
            <a:r>
              <a:rPr lang="en-US" sz="1400" dirty="0" smtClean="0">
                <a:solidFill>
                  <a:srgbClr val="212121"/>
                </a:solidFill>
                <a:latin typeface="BlinkMacSystemFont"/>
              </a:rPr>
              <a:t>et al. </a:t>
            </a:r>
            <a:r>
              <a:rPr lang="en-US" sz="1400" dirty="0">
                <a:solidFill>
                  <a:srgbClr val="212121"/>
                </a:solidFill>
                <a:latin typeface="BlinkMacSystemFont"/>
              </a:rPr>
              <a:t>Risk of Bias in Iranian Randomized Trials Included in Cochrane Reviews. Arch Iran Med. </a:t>
            </a:r>
            <a:r>
              <a:rPr lang="en-US" sz="1400" dirty="0" smtClean="0">
                <a:solidFill>
                  <a:srgbClr val="212121"/>
                </a:solidFill>
                <a:latin typeface="BlinkMacSystemFont"/>
              </a:rPr>
              <a:t>2022;25(6</a:t>
            </a:r>
            <a:r>
              <a:rPr lang="en-US" sz="1400" dirty="0">
                <a:solidFill>
                  <a:srgbClr val="212121"/>
                </a:solidFill>
                <a:latin typeface="BlinkMacSystemFont"/>
              </a:rPr>
              <a:t>):375-382</a:t>
            </a:r>
            <a:r>
              <a:rPr lang="en-US" sz="1400" dirty="0" smtClean="0">
                <a:solidFill>
                  <a:srgbClr val="212121"/>
                </a:solidFill>
                <a:latin typeface="BlinkMacSystemFont"/>
              </a:rPr>
              <a:t>.</a:t>
            </a:r>
            <a:endParaRPr lang="en-US" sz="1400" dirty="0"/>
          </a:p>
        </p:txBody>
      </p:sp>
    </p:spTree>
    <p:extLst>
      <p:ext uri="{BB962C8B-B14F-4D97-AF65-F5344CB8AC3E}">
        <p14:creationId xmlns:p14="http://schemas.microsoft.com/office/powerpoint/2010/main" val="2316790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National Institute for Health and Clinical Excellence (</a:t>
            </a:r>
            <a:r>
              <a:rPr lang="en-US" dirty="0" smtClean="0">
                <a:latin typeface="Times New Roman" panose="02020603050405020304" pitchFamily="18" charset="0"/>
                <a:cs typeface="Times New Roman" panose="02020603050405020304" pitchFamily="18" charset="0"/>
              </a:rPr>
              <a:t>NICE), </a:t>
            </a:r>
            <a:r>
              <a:rPr lang="en-US" dirty="0">
                <a:latin typeface="Times New Roman" panose="02020603050405020304" pitchFamily="18" charset="0"/>
                <a:cs typeface="Times New Roman" panose="02020603050405020304" pitchFamily="18" charset="0"/>
              </a:rPr>
              <a:t>American College of Chest Physicians (</a:t>
            </a:r>
            <a:r>
              <a:rPr lang="en-US" dirty="0" smtClean="0">
                <a:latin typeface="Times New Roman" panose="02020603050405020304" pitchFamily="18" charset="0"/>
                <a:cs typeface="Times New Roman" panose="02020603050405020304" pitchFamily="18" charset="0"/>
              </a:rPr>
              <a:t>CHEST), </a:t>
            </a:r>
            <a:r>
              <a:rPr lang="en-US" dirty="0">
                <a:latin typeface="Times New Roman" panose="02020603050405020304" pitchFamily="18" charset="0"/>
                <a:cs typeface="Times New Roman" panose="02020603050405020304" pitchFamily="18" charset="0"/>
              </a:rPr>
              <a:t>and European Association of Urology (</a:t>
            </a:r>
            <a:r>
              <a:rPr lang="en-US" dirty="0" smtClean="0">
                <a:latin typeface="Times New Roman" panose="02020603050405020304" pitchFamily="18" charset="0"/>
                <a:cs typeface="Times New Roman" panose="02020603050405020304" pitchFamily="18" charset="0"/>
              </a:rPr>
              <a:t>EAU) </a:t>
            </a:r>
            <a:r>
              <a:rPr lang="en-US" dirty="0">
                <a:latin typeface="Times New Roman" panose="02020603050405020304" pitchFamily="18" charset="0"/>
                <a:cs typeface="Times New Roman" panose="02020603050405020304" pitchFamily="18" charset="0"/>
              </a:rPr>
              <a:t>guidelines obtained the highest scores from the Overall Assessment criteria by scoring 6, 5.75, and </a:t>
            </a:r>
            <a:r>
              <a:rPr lang="en-US" dirty="0" smtClean="0">
                <a:latin typeface="Times New Roman" panose="02020603050405020304" pitchFamily="18" charset="0"/>
                <a:cs typeface="Times New Roman" panose="02020603050405020304" pitchFamily="18" charset="0"/>
              </a:rPr>
              <a:t>5.25 (from total score: 7), respectively.</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domains of "Clarity and presentation" and "Scope and purpose" obtained the highest standardized scores by getting 84.49% and 75.69%, respectively, and "Applicability" with 30.04% obtained the lowest standardized score.</a:t>
            </a:r>
          </a:p>
        </p:txBody>
      </p:sp>
      <p:sp>
        <p:nvSpPr>
          <p:cNvPr id="4" name="Rectangle 3"/>
          <p:cNvSpPr/>
          <p:nvPr/>
        </p:nvSpPr>
        <p:spPr>
          <a:xfrm>
            <a:off x="838200" y="5932353"/>
            <a:ext cx="10515600" cy="523220"/>
          </a:xfrm>
          <a:prstGeom prst="rect">
            <a:avLst/>
          </a:prstGeom>
        </p:spPr>
        <p:txBody>
          <a:bodyPr wrap="square">
            <a:spAutoFit/>
          </a:bodyPr>
          <a:lstStyle/>
          <a:p>
            <a:r>
              <a:rPr lang="en-US" sz="1400" dirty="0" err="1">
                <a:solidFill>
                  <a:srgbClr val="212121"/>
                </a:solidFill>
                <a:latin typeface="BlinkMacSystemFont"/>
              </a:rPr>
              <a:t>Shakiba</a:t>
            </a:r>
            <a:r>
              <a:rPr lang="en-US" sz="1400" dirty="0">
                <a:solidFill>
                  <a:srgbClr val="212121"/>
                </a:solidFill>
                <a:latin typeface="BlinkMacSystemFont"/>
              </a:rPr>
              <a:t> B, </a:t>
            </a:r>
            <a:r>
              <a:rPr lang="en-US" sz="1400" dirty="0" err="1">
                <a:solidFill>
                  <a:srgbClr val="212121"/>
                </a:solidFill>
                <a:latin typeface="BlinkMacSystemFont"/>
              </a:rPr>
              <a:t>Kabir</a:t>
            </a:r>
            <a:r>
              <a:rPr lang="en-US" sz="1400" dirty="0">
                <a:solidFill>
                  <a:srgbClr val="212121"/>
                </a:solidFill>
                <a:latin typeface="BlinkMacSystemFont"/>
              </a:rPr>
              <a:t> A, </a:t>
            </a:r>
            <a:r>
              <a:rPr lang="en-US" sz="1400" dirty="0" smtClean="0">
                <a:solidFill>
                  <a:srgbClr val="212121"/>
                </a:solidFill>
                <a:latin typeface="BlinkMacSystemFont"/>
              </a:rPr>
              <a:t>et al. </a:t>
            </a:r>
            <a:r>
              <a:rPr lang="en-US" sz="1400" dirty="0">
                <a:solidFill>
                  <a:srgbClr val="212121"/>
                </a:solidFill>
                <a:latin typeface="BlinkMacSystemFont"/>
              </a:rPr>
              <a:t>Evaluation of the quality of clinical guidelines for prophylaxis of venous thromboembolism in urological surgeries by the AGREE II review instrument. Health </a:t>
            </a:r>
            <a:r>
              <a:rPr lang="en-US" sz="1400" dirty="0" err="1">
                <a:solidFill>
                  <a:srgbClr val="212121"/>
                </a:solidFill>
                <a:latin typeface="BlinkMacSystemFont"/>
              </a:rPr>
              <a:t>Sci</a:t>
            </a:r>
            <a:r>
              <a:rPr lang="en-US" sz="1400" dirty="0">
                <a:solidFill>
                  <a:srgbClr val="212121"/>
                </a:solidFill>
                <a:latin typeface="BlinkMacSystemFont"/>
              </a:rPr>
              <a:t> Rep. 2023 Feb 16;6(2):e1118</a:t>
            </a:r>
            <a:r>
              <a:rPr lang="en-US" sz="1400" dirty="0" smtClean="0">
                <a:solidFill>
                  <a:srgbClr val="212121"/>
                </a:solidFill>
                <a:latin typeface="BlinkMacSystemFont"/>
              </a:rPr>
              <a:t>.</a:t>
            </a:r>
            <a:endParaRPr lang="en-US" sz="1400" dirty="0"/>
          </a:p>
        </p:txBody>
      </p:sp>
      <p:sp>
        <p:nvSpPr>
          <p:cNvPr id="5" name="Date Placeholder 4"/>
          <p:cNvSpPr>
            <a:spLocks noGrp="1"/>
          </p:cNvSpPr>
          <p:nvPr>
            <p:ph type="dt" sz="half" idx="10"/>
          </p:nvPr>
        </p:nvSpPr>
        <p:spPr/>
        <p:txBody>
          <a:bodyPr/>
          <a:lstStyle/>
          <a:p>
            <a:fld id="{BF5D55CA-315E-48F3-B67F-50C0BF5C52BE}"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27</a:t>
            </a:fld>
            <a:endParaRPr lang="en-US"/>
          </a:p>
        </p:txBody>
      </p:sp>
    </p:spTree>
    <p:extLst>
      <p:ext uri="{BB962C8B-B14F-4D97-AF65-F5344CB8AC3E}">
        <p14:creationId xmlns:p14="http://schemas.microsoft.com/office/powerpoint/2010/main" val="2783983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solidFill>
                  <a:srgbClr val="C00000"/>
                </a:solidFill>
                <a:latin typeface="Times New Roman" panose="02020603050405020304" pitchFamily="18" charset="0"/>
                <a:cs typeface="Times New Roman" panose="02020603050405020304" pitchFamily="18" charset="0"/>
              </a:rPr>
              <a:t>Benefits of clinical decision support systems (CDSS), possible harms, and evidence-based mitigation strategies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 clinical decision support system (CDSS) is intended to improve healthcare delivery by enhancing medical decisions with targeted clinical knowledge, patient information, and other health </a:t>
            </a:r>
            <a:r>
              <a:rPr lang="en-US" dirty="0" smtClean="0">
                <a:latin typeface="Times New Roman" panose="02020603050405020304" pitchFamily="18" charset="0"/>
                <a:cs typeface="Times New Roman" panose="02020603050405020304" pitchFamily="18" charset="0"/>
              </a:rPr>
              <a:t>information.</a:t>
            </a:r>
          </a:p>
          <a:p>
            <a:r>
              <a:rPr lang="en-US" dirty="0">
                <a:latin typeface="Times New Roman" panose="02020603050405020304" pitchFamily="18" charset="0"/>
                <a:cs typeface="Times New Roman" panose="02020603050405020304" pitchFamily="18" charset="0"/>
              </a:rPr>
              <a:t>CDSSs today are primarily used at the point-of-care, for the clinician to combine their knowledge with information or suggestions provided by the </a:t>
            </a:r>
            <a:r>
              <a:rPr lang="en-US" dirty="0" smtClean="0">
                <a:latin typeface="Times New Roman" panose="02020603050405020304" pitchFamily="18" charset="0"/>
                <a:cs typeface="Times New Roman" panose="02020603050405020304" pitchFamily="18" charset="0"/>
              </a:rPr>
              <a:t>CDSS.</a:t>
            </a:r>
          </a:p>
          <a:p>
            <a:r>
              <a:rPr lang="en-US" dirty="0">
                <a:latin typeface="Times New Roman" panose="02020603050405020304" pitchFamily="18" charset="0"/>
                <a:cs typeface="Times New Roman" panose="02020603050405020304" pitchFamily="18" charset="0"/>
              </a:rPr>
              <a:t>CDSS are used to augment clinicians in their complex decision-making processes</a:t>
            </a:r>
          </a:p>
        </p:txBody>
      </p:sp>
      <p:sp>
        <p:nvSpPr>
          <p:cNvPr id="4" name="Date Placeholder 3"/>
          <p:cNvSpPr>
            <a:spLocks noGrp="1"/>
          </p:cNvSpPr>
          <p:nvPr>
            <p:ph type="dt" sz="half" idx="10"/>
          </p:nvPr>
        </p:nvSpPr>
        <p:spPr/>
        <p:txBody>
          <a:bodyPr/>
          <a:lstStyle/>
          <a:p>
            <a:fld id="{F604EA6A-5B40-4C7D-86A9-8ED82E4B15A2}"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28</a:t>
            </a:fld>
            <a:endParaRPr lang="en-US"/>
          </a:p>
        </p:txBody>
      </p:sp>
      <p:sp>
        <p:nvSpPr>
          <p:cNvPr id="6" name="Rectangle 5"/>
          <p:cNvSpPr/>
          <p:nvPr/>
        </p:nvSpPr>
        <p:spPr>
          <a:xfrm>
            <a:off x="828960" y="5860511"/>
            <a:ext cx="10515600" cy="523220"/>
          </a:xfrm>
          <a:prstGeom prst="rect">
            <a:avLst/>
          </a:prstGeom>
        </p:spPr>
        <p:txBody>
          <a:bodyPr wrap="square">
            <a:spAutoFit/>
          </a:bodyPr>
          <a:lstStyle/>
          <a:p>
            <a:r>
              <a:rPr lang="en-US" sz="1400" dirty="0">
                <a:solidFill>
                  <a:srgbClr val="222222"/>
                </a:solidFill>
                <a:latin typeface="-apple-system"/>
              </a:rPr>
              <a:t>Sutton, </a:t>
            </a:r>
            <a:r>
              <a:rPr lang="en-US" sz="1400" dirty="0" smtClean="0">
                <a:solidFill>
                  <a:srgbClr val="222222"/>
                </a:solidFill>
                <a:latin typeface="-apple-system"/>
              </a:rPr>
              <a:t>RT, et al</a:t>
            </a:r>
            <a:r>
              <a:rPr lang="en-US" sz="1400" i="1" dirty="0" smtClean="0">
                <a:solidFill>
                  <a:srgbClr val="222222"/>
                </a:solidFill>
                <a:latin typeface="-apple-system"/>
              </a:rPr>
              <a:t>.</a:t>
            </a:r>
            <a:r>
              <a:rPr lang="en-US" sz="1400" dirty="0">
                <a:solidFill>
                  <a:srgbClr val="222222"/>
                </a:solidFill>
                <a:latin typeface="-apple-system"/>
              </a:rPr>
              <a:t> An overview of clinical decision support systems: benefits, risks, and strategies for success. </a:t>
            </a:r>
            <a:r>
              <a:rPr lang="en-US" sz="1400" i="1" dirty="0" err="1">
                <a:solidFill>
                  <a:srgbClr val="222222"/>
                </a:solidFill>
                <a:latin typeface="-apple-system"/>
              </a:rPr>
              <a:t>npj</a:t>
            </a:r>
            <a:r>
              <a:rPr lang="en-US" sz="1400" i="1" dirty="0">
                <a:solidFill>
                  <a:srgbClr val="222222"/>
                </a:solidFill>
                <a:latin typeface="-apple-system"/>
              </a:rPr>
              <a:t> </a:t>
            </a:r>
            <a:r>
              <a:rPr lang="en-US" sz="1400" i="1" dirty="0" smtClean="0">
                <a:solidFill>
                  <a:srgbClr val="222222"/>
                </a:solidFill>
                <a:latin typeface="-apple-system"/>
              </a:rPr>
              <a:t>Digit. Med</a:t>
            </a:r>
            <a:r>
              <a:rPr lang="en-US" sz="1400" i="1" dirty="0">
                <a:solidFill>
                  <a:srgbClr val="222222"/>
                </a:solidFill>
                <a:latin typeface="-apple-system"/>
              </a:rPr>
              <a:t>.</a:t>
            </a:r>
            <a:r>
              <a:rPr lang="en-US" sz="1400" dirty="0">
                <a:solidFill>
                  <a:srgbClr val="222222"/>
                </a:solidFill>
                <a:latin typeface="-apple-system"/>
              </a:rPr>
              <a:t> </a:t>
            </a:r>
            <a:r>
              <a:rPr lang="en-US" sz="1400" dirty="0" smtClean="0">
                <a:solidFill>
                  <a:srgbClr val="222222"/>
                </a:solidFill>
                <a:latin typeface="-apple-system"/>
              </a:rPr>
              <a:t>2020:</a:t>
            </a:r>
            <a:r>
              <a:rPr lang="en-US" sz="1400" b="1" dirty="0" smtClean="0">
                <a:solidFill>
                  <a:srgbClr val="222222"/>
                </a:solidFill>
                <a:latin typeface="-apple-system"/>
              </a:rPr>
              <a:t>3</a:t>
            </a:r>
            <a:r>
              <a:rPr lang="en-US" sz="1400" dirty="0" smtClean="0">
                <a:solidFill>
                  <a:srgbClr val="222222"/>
                </a:solidFill>
                <a:latin typeface="-apple-system"/>
              </a:rPr>
              <a:t>,17.</a:t>
            </a:r>
            <a:endParaRPr lang="en-US" sz="1400" dirty="0"/>
          </a:p>
        </p:txBody>
      </p:sp>
    </p:spTree>
    <p:extLst>
      <p:ext uri="{BB962C8B-B14F-4D97-AF65-F5344CB8AC3E}">
        <p14:creationId xmlns:p14="http://schemas.microsoft.com/office/powerpoint/2010/main" val="1212143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09498436"/>
              </p:ext>
            </p:extLst>
          </p:nvPr>
        </p:nvGraphicFramePr>
        <p:xfrm>
          <a:off x="838200" y="347809"/>
          <a:ext cx="10515600" cy="5125720"/>
        </p:xfrm>
        <a:graphic>
          <a:graphicData uri="http://schemas.openxmlformats.org/drawingml/2006/table">
            <a:tbl>
              <a:tblPr firstRow="1" bandRow="1">
                <a:tableStyleId>{5C22544A-7EE6-4342-B048-85BDC9FD1C3A}</a:tableStyleId>
              </a:tblPr>
              <a:tblGrid>
                <a:gridCol w="3641436">
                  <a:extLst>
                    <a:ext uri="{9D8B030D-6E8A-4147-A177-3AD203B41FA5}">
                      <a16:colId xmlns:a16="http://schemas.microsoft.com/office/drawing/2014/main" val="91535675"/>
                    </a:ext>
                  </a:extLst>
                </a:gridCol>
                <a:gridCol w="2724728">
                  <a:extLst>
                    <a:ext uri="{9D8B030D-6E8A-4147-A177-3AD203B41FA5}">
                      <a16:colId xmlns:a16="http://schemas.microsoft.com/office/drawing/2014/main" val="1506567133"/>
                    </a:ext>
                  </a:extLst>
                </a:gridCol>
                <a:gridCol w="4149436">
                  <a:extLst>
                    <a:ext uri="{9D8B030D-6E8A-4147-A177-3AD203B41FA5}">
                      <a16:colId xmlns:a16="http://schemas.microsoft.com/office/drawing/2014/main" val="2405852597"/>
                    </a:ext>
                  </a:extLst>
                </a:gridCol>
              </a:tblGrid>
              <a:tr h="370840">
                <a:tc>
                  <a:txBody>
                    <a:bodyPr/>
                    <a:lstStyle/>
                    <a:p>
                      <a:pPr algn="ctr"/>
                      <a:r>
                        <a:rPr lang="en-US" dirty="0" smtClean="0">
                          <a:latin typeface="Times New Roman" panose="02020603050405020304" pitchFamily="18" charset="0"/>
                          <a:cs typeface="Times New Roman" panose="02020603050405020304" pitchFamily="18" charset="0"/>
                        </a:rPr>
                        <a:t>Functions and advantages of CDSS</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Potential harm of CDSS</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Solution(s) to mitigate harm</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49815995"/>
                  </a:ext>
                </a:extLst>
              </a:tr>
              <a:tr h="370840">
                <a:tc>
                  <a:txBody>
                    <a:bodyPr/>
                    <a:lstStyle/>
                    <a:p>
                      <a:r>
                        <a:rPr lang="en-US" b="1" dirty="0" smtClean="0">
                          <a:latin typeface="Times New Roman" panose="02020603050405020304" pitchFamily="18" charset="0"/>
                          <a:cs typeface="Times New Roman" panose="02020603050405020304" pitchFamily="18" charset="0"/>
                        </a:rPr>
                        <a:t>Patient Safety</a:t>
                      </a:r>
                      <a:r>
                        <a:rPr lang="en-US" dirty="0" smtClean="0">
                          <a:latin typeface="Times New Roman" panose="02020603050405020304" pitchFamily="18" charset="0"/>
                          <a:cs typeface="Times New Roman" panose="02020603050405020304" pitchFamily="18" charset="0"/>
                        </a:rPr>
                        <a:t>: Reducing incidence of medication/prescribing errors and adverse events</a:t>
                      </a:r>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Alert fatigue</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Prioritize critical alerts, minimize use of disruptive alerts for non-critical indications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3564306"/>
                  </a:ext>
                </a:extLst>
              </a:tr>
              <a:tr h="370840">
                <a:tc>
                  <a:txBody>
                    <a:bodyPr/>
                    <a:lstStyle/>
                    <a:p>
                      <a:r>
                        <a:rPr lang="en-US" b="1" dirty="0" smtClean="0">
                          <a:latin typeface="Times New Roman" panose="02020603050405020304" pitchFamily="18" charset="0"/>
                          <a:cs typeface="Times New Roman" panose="02020603050405020304" pitchFamily="18" charset="0"/>
                        </a:rPr>
                        <a:t>Clinical management</a:t>
                      </a:r>
                      <a:r>
                        <a:rPr lang="en-US" dirty="0" smtClean="0">
                          <a:latin typeface="Times New Roman" panose="02020603050405020304" pitchFamily="18" charset="0"/>
                          <a:cs typeface="Times New Roman" panose="02020603050405020304" pitchFamily="18" charset="0"/>
                        </a:rPr>
                        <a:t>: Adherence to clinical guidelines, follow-up and treatment reminders</a:t>
                      </a:r>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Negative impact on user skills</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Avoid prescriptiveness in system design. Evaluate system impact on an ongoing basis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81588145"/>
                  </a:ext>
                </a:extLst>
              </a:tr>
              <a:tr h="370840">
                <a:tc>
                  <a:txBody>
                    <a:bodyPr/>
                    <a:lstStyle/>
                    <a:p>
                      <a:r>
                        <a:rPr lang="en-US" b="1" dirty="0" smtClean="0">
                          <a:latin typeface="Times New Roman" panose="02020603050405020304" pitchFamily="18" charset="0"/>
                          <a:cs typeface="Times New Roman" panose="02020603050405020304" pitchFamily="18" charset="0"/>
                        </a:rPr>
                        <a:t>Cost containment</a:t>
                      </a:r>
                      <a:r>
                        <a:rPr lang="en-US" dirty="0" smtClean="0">
                          <a:latin typeface="Times New Roman" panose="02020603050405020304" pitchFamily="18" charset="0"/>
                          <a:cs typeface="Times New Roman" panose="02020603050405020304" pitchFamily="18" charset="0"/>
                        </a:rPr>
                        <a:t>: Reducing test and order duplication, suggesting cheaper medication or treatment options, automating tedious steps to reduce provider workload</a:t>
                      </a:r>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Financial challenges</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Design and plan for longitudinal cost analysis at the outset. Specify measurements for non-financial benefits where possible</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8361780"/>
                  </a:ext>
                </a:extLst>
              </a:tr>
              <a:tr h="370840">
                <a:tc>
                  <a:txBody>
                    <a:bodyPr/>
                    <a:lstStyle/>
                    <a:p>
                      <a:r>
                        <a:rPr lang="en-US" b="1" dirty="0" smtClean="0">
                          <a:latin typeface="Times New Roman" panose="02020603050405020304" pitchFamily="18" charset="0"/>
                          <a:cs typeface="Times New Roman" panose="02020603050405020304" pitchFamily="18" charset="0"/>
                        </a:rPr>
                        <a:t>Administrative function/ automation</a:t>
                      </a:r>
                      <a:r>
                        <a:rPr lang="en-US" dirty="0" smtClean="0">
                          <a:latin typeface="Times New Roman" panose="02020603050405020304" pitchFamily="18" charset="0"/>
                          <a:cs typeface="Times New Roman" panose="02020603050405020304" pitchFamily="18" charset="0"/>
                        </a:rPr>
                        <a:t>: Diagnostic code selection, automated documentation and note auto-fill</a:t>
                      </a:r>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System and content maintenance challenges</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 Knowledge Management (KM) Service in place, with a focus on translation to CDSS systems. (2) System for measurement and analysis of CDSS performance</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38841885"/>
                  </a:ext>
                </a:extLst>
              </a:tr>
            </a:tbl>
          </a:graphicData>
        </a:graphic>
      </p:graphicFrame>
      <p:sp>
        <p:nvSpPr>
          <p:cNvPr id="4" name="Date Placeholder 3"/>
          <p:cNvSpPr>
            <a:spLocks noGrp="1"/>
          </p:cNvSpPr>
          <p:nvPr>
            <p:ph type="dt" sz="half" idx="10"/>
          </p:nvPr>
        </p:nvSpPr>
        <p:spPr/>
        <p:txBody>
          <a:bodyPr/>
          <a:lstStyle/>
          <a:p>
            <a:fld id="{E3B07820-E6F8-4ED6-82FC-8F3A9E64AC76}"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29</a:t>
            </a:fld>
            <a:endParaRPr lang="en-US"/>
          </a:p>
        </p:txBody>
      </p:sp>
      <p:sp>
        <p:nvSpPr>
          <p:cNvPr id="6" name="Rectangle 5"/>
          <p:cNvSpPr/>
          <p:nvPr/>
        </p:nvSpPr>
        <p:spPr>
          <a:xfrm>
            <a:off x="828960" y="5860511"/>
            <a:ext cx="10515600" cy="523220"/>
          </a:xfrm>
          <a:prstGeom prst="rect">
            <a:avLst/>
          </a:prstGeom>
        </p:spPr>
        <p:txBody>
          <a:bodyPr wrap="square">
            <a:spAutoFit/>
          </a:bodyPr>
          <a:lstStyle/>
          <a:p>
            <a:r>
              <a:rPr lang="en-US" sz="1400" dirty="0">
                <a:solidFill>
                  <a:srgbClr val="222222"/>
                </a:solidFill>
                <a:latin typeface="-apple-system"/>
              </a:rPr>
              <a:t>Sutton, </a:t>
            </a:r>
            <a:r>
              <a:rPr lang="en-US" sz="1400" dirty="0" smtClean="0">
                <a:solidFill>
                  <a:srgbClr val="222222"/>
                </a:solidFill>
                <a:latin typeface="-apple-system"/>
              </a:rPr>
              <a:t>RT, et al</a:t>
            </a:r>
            <a:r>
              <a:rPr lang="en-US" sz="1400" i="1" dirty="0" smtClean="0">
                <a:solidFill>
                  <a:srgbClr val="222222"/>
                </a:solidFill>
                <a:latin typeface="-apple-system"/>
              </a:rPr>
              <a:t>.</a:t>
            </a:r>
            <a:r>
              <a:rPr lang="en-US" sz="1400" dirty="0">
                <a:solidFill>
                  <a:srgbClr val="222222"/>
                </a:solidFill>
                <a:latin typeface="-apple-system"/>
              </a:rPr>
              <a:t> An overview of clinical decision support systems: benefits, risks, and strategies for success. </a:t>
            </a:r>
            <a:r>
              <a:rPr lang="en-US" sz="1400" i="1" dirty="0" err="1">
                <a:solidFill>
                  <a:srgbClr val="222222"/>
                </a:solidFill>
                <a:latin typeface="-apple-system"/>
              </a:rPr>
              <a:t>npj</a:t>
            </a:r>
            <a:r>
              <a:rPr lang="en-US" sz="1400" i="1" dirty="0">
                <a:solidFill>
                  <a:srgbClr val="222222"/>
                </a:solidFill>
                <a:latin typeface="-apple-system"/>
              </a:rPr>
              <a:t> </a:t>
            </a:r>
            <a:r>
              <a:rPr lang="en-US" sz="1400" i="1" dirty="0" smtClean="0">
                <a:solidFill>
                  <a:srgbClr val="222222"/>
                </a:solidFill>
                <a:latin typeface="-apple-system"/>
              </a:rPr>
              <a:t>Digit. Med</a:t>
            </a:r>
            <a:r>
              <a:rPr lang="en-US" sz="1400" i="1" dirty="0">
                <a:solidFill>
                  <a:srgbClr val="222222"/>
                </a:solidFill>
                <a:latin typeface="-apple-system"/>
              </a:rPr>
              <a:t>.</a:t>
            </a:r>
            <a:r>
              <a:rPr lang="en-US" sz="1400" dirty="0">
                <a:solidFill>
                  <a:srgbClr val="222222"/>
                </a:solidFill>
                <a:latin typeface="-apple-system"/>
              </a:rPr>
              <a:t> </a:t>
            </a:r>
            <a:r>
              <a:rPr lang="en-US" sz="1400" dirty="0" smtClean="0">
                <a:solidFill>
                  <a:srgbClr val="222222"/>
                </a:solidFill>
                <a:latin typeface="-apple-system"/>
              </a:rPr>
              <a:t>2020:</a:t>
            </a:r>
            <a:r>
              <a:rPr lang="en-US" sz="1400" b="1" dirty="0" smtClean="0">
                <a:solidFill>
                  <a:srgbClr val="222222"/>
                </a:solidFill>
                <a:latin typeface="-apple-system"/>
              </a:rPr>
              <a:t>3</a:t>
            </a:r>
            <a:r>
              <a:rPr lang="en-US" sz="1400" dirty="0" smtClean="0">
                <a:solidFill>
                  <a:srgbClr val="222222"/>
                </a:solidFill>
                <a:latin typeface="-apple-system"/>
              </a:rPr>
              <a:t>,17.</a:t>
            </a:r>
            <a:endParaRPr lang="en-US" sz="1400" dirty="0"/>
          </a:p>
        </p:txBody>
      </p:sp>
    </p:spTree>
    <p:extLst>
      <p:ext uri="{BB962C8B-B14F-4D97-AF65-F5344CB8AC3E}">
        <p14:creationId xmlns:p14="http://schemas.microsoft.com/office/powerpoint/2010/main" val="2103187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rtl="1">
              <a:lnSpc>
                <a:spcPct val="110000"/>
              </a:lnSpc>
              <a:spcBef>
                <a:spcPts val="0"/>
              </a:spcBef>
            </a:pPr>
            <a:r>
              <a:rPr lang="fa-IR" dirty="0" smtClean="0">
                <a:cs typeface="B Nazanin" panose="00000400000000000000" pitchFamily="2" charset="-78"/>
              </a:rPr>
              <a:t> اصلاً پزشکی مبتنی بر شواهد چیه؟</a:t>
            </a:r>
          </a:p>
          <a:p>
            <a:pPr marL="0" indent="0" algn="r" rtl="1">
              <a:lnSpc>
                <a:spcPct val="110000"/>
              </a:lnSpc>
              <a:spcBef>
                <a:spcPts val="0"/>
              </a:spcBef>
            </a:pPr>
            <a:r>
              <a:rPr lang="fa-IR" dirty="0" smtClean="0">
                <a:cs typeface="B Nazanin" panose="00000400000000000000" pitchFamily="2" charset="-78"/>
              </a:rPr>
              <a:t> ما که نمیرسیم برای هر سؤالی سرچ کنیم؟</a:t>
            </a:r>
          </a:p>
          <a:p>
            <a:pPr marL="0" indent="0" algn="r" rtl="1">
              <a:lnSpc>
                <a:spcPct val="110000"/>
              </a:lnSpc>
              <a:spcBef>
                <a:spcPts val="0"/>
              </a:spcBef>
            </a:pPr>
            <a:r>
              <a:rPr lang="fa-IR" dirty="0" smtClean="0">
                <a:cs typeface="B Nazanin" panose="00000400000000000000" pitchFamily="2" charset="-78"/>
              </a:rPr>
              <a:t> سالهاست اساتید پیشکسوت و قدیمی ما همینگونه طبابت میکنند.</a:t>
            </a:r>
          </a:p>
          <a:p>
            <a:pPr marL="0" indent="0" algn="r" rtl="1">
              <a:lnSpc>
                <a:spcPct val="110000"/>
              </a:lnSpc>
              <a:spcBef>
                <a:spcPts val="0"/>
              </a:spcBef>
            </a:pPr>
            <a:r>
              <a:rPr lang="fa-IR" dirty="0" smtClean="0">
                <a:cs typeface="B Nazanin" panose="00000400000000000000" pitchFamily="2" charset="-78"/>
              </a:rPr>
              <a:t> این هم یه بازی جدیده چند وقته در اومده و بعدش آخرش هیچ کمکی نمیکنه به ما.</a:t>
            </a:r>
          </a:p>
          <a:p>
            <a:pPr marL="0" indent="0" algn="r" rtl="1">
              <a:lnSpc>
                <a:spcPct val="110000"/>
              </a:lnSpc>
              <a:spcBef>
                <a:spcPts val="0"/>
              </a:spcBef>
            </a:pPr>
            <a:r>
              <a:rPr lang="fa-IR" dirty="0" smtClean="0">
                <a:cs typeface="B Nazanin" panose="00000400000000000000" pitchFamily="2" charset="-78"/>
              </a:rPr>
              <a:t> اصلاً اونهایی که این داستانها رو در آورده اند درگیر طبابت تو یه جای شلوغ که باید کلّی مریض ببینی، امکانات تشخیصی هم نداری، داروهای داروخانه ات هم محدود و مریضت هم خودش میگه فلان چرک خشک کن رو بده، ... نبوده اند.</a:t>
            </a:r>
          </a:p>
          <a:p>
            <a:pPr marL="0" indent="0" algn="r" rtl="1">
              <a:lnSpc>
                <a:spcPct val="110000"/>
              </a:lnSpc>
              <a:spcBef>
                <a:spcPts val="0"/>
              </a:spcBef>
            </a:pPr>
            <a:r>
              <a:rPr lang="fa-IR" dirty="0" smtClean="0">
                <a:cs typeface="B Nazanin" panose="00000400000000000000" pitchFamily="2" charset="-78"/>
              </a:rPr>
              <a:t> اصلاً این بازیها مال ما نیست. مال کشورهای پیشرفته دنیا است.</a:t>
            </a:r>
          </a:p>
          <a:p>
            <a:pPr marL="0" indent="0" algn="r" rtl="1">
              <a:lnSpc>
                <a:spcPct val="110000"/>
              </a:lnSpc>
              <a:spcBef>
                <a:spcPts val="0"/>
              </a:spcBef>
            </a:pPr>
            <a:r>
              <a:rPr lang="fa-IR" dirty="0" smtClean="0">
                <a:cs typeface="B Nazanin" panose="00000400000000000000" pitchFamily="2" charset="-78"/>
              </a:rPr>
              <a:t> ...</a:t>
            </a:r>
            <a:endParaRPr lang="en-US" dirty="0">
              <a:cs typeface="B Nazanin" panose="00000400000000000000" pitchFamily="2" charset="-78"/>
            </a:endParaRPr>
          </a:p>
        </p:txBody>
      </p:sp>
      <p:sp>
        <p:nvSpPr>
          <p:cNvPr id="4" name="Date Placeholder 3"/>
          <p:cNvSpPr>
            <a:spLocks noGrp="1"/>
          </p:cNvSpPr>
          <p:nvPr>
            <p:ph type="dt" sz="half" idx="10"/>
          </p:nvPr>
        </p:nvSpPr>
        <p:spPr/>
        <p:txBody>
          <a:bodyPr/>
          <a:lstStyle/>
          <a:p>
            <a:fld id="{A70E0963-11E8-4DE8-BD22-A06F200F4A9E}"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3</a:t>
            </a:fld>
            <a:endParaRPr lang="en-US"/>
          </a:p>
        </p:txBody>
      </p:sp>
    </p:spTree>
    <p:extLst>
      <p:ext uri="{BB962C8B-B14F-4D97-AF65-F5344CB8AC3E}">
        <p14:creationId xmlns:p14="http://schemas.microsoft.com/office/powerpoint/2010/main" val="1794167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3B07820-E6F8-4ED6-82FC-8F3A9E64AC76}"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30</a:t>
            </a:fld>
            <a:endParaRPr lang="en-US"/>
          </a:p>
        </p:txBody>
      </p:sp>
      <p:sp>
        <p:nvSpPr>
          <p:cNvPr id="6" name="Rectangle 5"/>
          <p:cNvSpPr/>
          <p:nvPr/>
        </p:nvSpPr>
        <p:spPr>
          <a:xfrm>
            <a:off x="828960" y="5860511"/>
            <a:ext cx="10515600" cy="523220"/>
          </a:xfrm>
          <a:prstGeom prst="rect">
            <a:avLst/>
          </a:prstGeom>
        </p:spPr>
        <p:txBody>
          <a:bodyPr wrap="square">
            <a:spAutoFit/>
          </a:bodyPr>
          <a:lstStyle/>
          <a:p>
            <a:r>
              <a:rPr lang="en-US" sz="1400" dirty="0">
                <a:solidFill>
                  <a:srgbClr val="222222"/>
                </a:solidFill>
                <a:latin typeface="-apple-system"/>
              </a:rPr>
              <a:t>Sutton, </a:t>
            </a:r>
            <a:r>
              <a:rPr lang="en-US" sz="1400" dirty="0" smtClean="0">
                <a:solidFill>
                  <a:srgbClr val="222222"/>
                </a:solidFill>
                <a:latin typeface="-apple-system"/>
              </a:rPr>
              <a:t>RT, et al</a:t>
            </a:r>
            <a:r>
              <a:rPr lang="en-US" sz="1400" i="1" dirty="0" smtClean="0">
                <a:solidFill>
                  <a:srgbClr val="222222"/>
                </a:solidFill>
                <a:latin typeface="-apple-system"/>
              </a:rPr>
              <a:t>.</a:t>
            </a:r>
            <a:r>
              <a:rPr lang="en-US" sz="1400" dirty="0">
                <a:solidFill>
                  <a:srgbClr val="222222"/>
                </a:solidFill>
                <a:latin typeface="-apple-system"/>
              </a:rPr>
              <a:t> An overview of clinical decision support systems: benefits, risks, and strategies for success. </a:t>
            </a:r>
            <a:r>
              <a:rPr lang="en-US" sz="1400" i="1" dirty="0" err="1">
                <a:solidFill>
                  <a:srgbClr val="222222"/>
                </a:solidFill>
                <a:latin typeface="-apple-system"/>
              </a:rPr>
              <a:t>npj</a:t>
            </a:r>
            <a:r>
              <a:rPr lang="en-US" sz="1400" i="1" dirty="0">
                <a:solidFill>
                  <a:srgbClr val="222222"/>
                </a:solidFill>
                <a:latin typeface="-apple-system"/>
              </a:rPr>
              <a:t> </a:t>
            </a:r>
            <a:r>
              <a:rPr lang="en-US" sz="1400" i="1" dirty="0" smtClean="0">
                <a:solidFill>
                  <a:srgbClr val="222222"/>
                </a:solidFill>
                <a:latin typeface="-apple-system"/>
              </a:rPr>
              <a:t>Digit. Med</a:t>
            </a:r>
            <a:r>
              <a:rPr lang="en-US" sz="1400" i="1" dirty="0">
                <a:solidFill>
                  <a:srgbClr val="222222"/>
                </a:solidFill>
                <a:latin typeface="-apple-system"/>
              </a:rPr>
              <a:t>.</a:t>
            </a:r>
            <a:r>
              <a:rPr lang="en-US" sz="1400" dirty="0">
                <a:solidFill>
                  <a:srgbClr val="222222"/>
                </a:solidFill>
                <a:latin typeface="-apple-system"/>
              </a:rPr>
              <a:t> </a:t>
            </a:r>
            <a:r>
              <a:rPr lang="en-US" sz="1400" dirty="0" smtClean="0">
                <a:solidFill>
                  <a:srgbClr val="222222"/>
                </a:solidFill>
                <a:latin typeface="-apple-system"/>
              </a:rPr>
              <a:t>2020:</a:t>
            </a:r>
            <a:r>
              <a:rPr lang="en-US" sz="1400" b="1" dirty="0" smtClean="0">
                <a:solidFill>
                  <a:srgbClr val="222222"/>
                </a:solidFill>
                <a:latin typeface="-apple-system"/>
              </a:rPr>
              <a:t>3</a:t>
            </a:r>
            <a:r>
              <a:rPr lang="en-US" sz="1400" dirty="0" smtClean="0">
                <a:solidFill>
                  <a:srgbClr val="222222"/>
                </a:solidFill>
                <a:latin typeface="-apple-system"/>
              </a:rPr>
              <a:t>,17.</a:t>
            </a:r>
            <a:endParaRPr lang="en-US" sz="1400" dirty="0"/>
          </a:p>
        </p:txBody>
      </p:sp>
      <p:graphicFrame>
        <p:nvGraphicFramePr>
          <p:cNvPr id="7" name="Content Placeholder 6"/>
          <p:cNvGraphicFramePr>
            <a:graphicFrameLocks/>
          </p:cNvGraphicFramePr>
          <p:nvPr>
            <p:extLst>
              <p:ext uri="{D42A27DB-BD31-4B8C-83A1-F6EECF244321}">
                <p14:modId xmlns:p14="http://schemas.microsoft.com/office/powerpoint/2010/main" val="730330602"/>
              </p:ext>
            </p:extLst>
          </p:nvPr>
        </p:nvGraphicFramePr>
        <p:xfrm>
          <a:off x="838200" y="347809"/>
          <a:ext cx="10515600" cy="5125720"/>
        </p:xfrm>
        <a:graphic>
          <a:graphicData uri="http://schemas.openxmlformats.org/drawingml/2006/table">
            <a:tbl>
              <a:tblPr firstRow="1" bandRow="1">
                <a:tableStyleId>{5C22544A-7EE6-4342-B048-85BDC9FD1C3A}</a:tableStyleId>
              </a:tblPr>
              <a:tblGrid>
                <a:gridCol w="3955473">
                  <a:extLst>
                    <a:ext uri="{9D8B030D-6E8A-4147-A177-3AD203B41FA5}">
                      <a16:colId xmlns:a16="http://schemas.microsoft.com/office/drawing/2014/main" val="91535675"/>
                    </a:ext>
                  </a:extLst>
                </a:gridCol>
                <a:gridCol w="2576945">
                  <a:extLst>
                    <a:ext uri="{9D8B030D-6E8A-4147-A177-3AD203B41FA5}">
                      <a16:colId xmlns:a16="http://schemas.microsoft.com/office/drawing/2014/main" val="1506567133"/>
                    </a:ext>
                  </a:extLst>
                </a:gridCol>
                <a:gridCol w="3983182">
                  <a:extLst>
                    <a:ext uri="{9D8B030D-6E8A-4147-A177-3AD203B41FA5}">
                      <a16:colId xmlns:a16="http://schemas.microsoft.com/office/drawing/2014/main" val="2405852597"/>
                    </a:ext>
                  </a:extLst>
                </a:gridCol>
              </a:tblGrid>
              <a:tr h="370840">
                <a:tc>
                  <a:txBody>
                    <a:bodyPr/>
                    <a:lstStyle/>
                    <a:p>
                      <a:pPr algn="ctr"/>
                      <a:r>
                        <a:rPr lang="en-US" dirty="0" smtClean="0">
                          <a:latin typeface="Times New Roman" panose="02020603050405020304" pitchFamily="18" charset="0"/>
                          <a:cs typeface="Times New Roman" panose="02020603050405020304" pitchFamily="18" charset="0"/>
                        </a:rPr>
                        <a:t>Functions and advantages of CDSS</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Potential harm of CDSS</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Solution(s) to mitigate harm</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49815995"/>
                  </a:ext>
                </a:extLst>
              </a:tr>
              <a:tr h="370840">
                <a:tc>
                  <a:txBody>
                    <a:bodyPr/>
                    <a:lstStyle/>
                    <a:p>
                      <a:r>
                        <a:rPr lang="en-US" b="1" dirty="0" smtClean="0">
                          <a:latin typeface="Times New Roman" panose="02020603050405020304" pitchFamily="18" charset="0"/>
                          <a:cs typeface="Times New Roman" panose="02020603050405020304" pitchFamily="18" charset="0"/>
                        </a:rPr>
                        <a:t>Diagnostics support</a:t>
                      </a:r>
                      <a:r>
                        <a:rPr lang="en-US" dirty="0" smtClean="0">
                          <a:latin typeface="Times New Roman" panose="02020603050405020304" pitchFamily="18" charset="0"/>
                          <a:cs typeface="Times New Roman" panose="02020603050405020304" pitchFamily="18" charset="0"/>
                        </a:rPr>
                        <a:t>: Providing diagnostic suggestions based on patient data, automating output from test results.</a:t>
                      </a:r>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User distrust of CDSS</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Reference expert knowledge— include scientific references in messages where appropriate</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3564306"/>
                  </a:ext>
                </a:extLst>
              </a:tr>
              <a:tr h="370840">
                <a:tc>
                  <a:txBody>
                    <a:bodyPr/>
                    <a:lstStyle/>
                    <a:p>
                      <a:r>
                        <a:rPr lang="en-US" b="1" dirty="0" smtClean="0">
                          <a:latin typeface="Times New Roman" panose="02020603050405020304" pitchFamily="18" charset="0"/>
                          <a:cs typeface="Times New Roman" panose="02020603050405020304" pitchFamily="18" charset="0"/>
                        </a:rPr>
                        <a:t>Diagnostics Support (Imaging, Laboratory, and Pathology)</a:t>
                      </a:r>
                      <a:r>
                        <a:rPr lang="en-US" dirty="0" smtClean="0">
                          <a:latin typeface="Times New Roman" panose="02020603050405020304" pitchFamily="18" charset="0"/>
                          <a:cs typeface="Times New Roman" panose="02020603050405020304" pitchFamily="18" charset="0"/>
                        </a:rPr>
                        <a:t>: Augmenting the extraction, visualization, and interpretation of medical images and laboratory test results</a:t>
                      </a:r>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Transportability/interoperability</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 Adoption of industry standards. (2) Secure cloud services and </a:t>
                      </a:r>
                      <a:r>
                        <a:rPr lang="en-US" dirty="0" err="1" smtClean="0">
                          <a:latin typeface="Times New Roman" panose="02020603050405020304" pitchFamily="18" charset="0"/>
                          <a:cs typeface="Times New Roman" panose="02020603050405020304" pitchFamily="18" charset="0"/>
                        </a:rPr>
                        <a:t>blockchain</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81588145"/>
                  </a:ext>
                </a:extLst>
              </a:tr>
              <a:tr h="370840">
                <a:tc>
                  <a:txBody>
                    <a:bodyPr/>
                    <a:lstStyle/>
                    <a:p>
                      <a:r>
                        <a:rPr lang="en-US" b="1" dirty="0" smtClean="0">
                          <a:latin typeface="Times New Roman" panose="02020603050405020304" pitchFamily="18" charset="0"/>
                          <a:cs typeface="Times New Roman" panose="02020603050405020304" pitchFamily="18" charset="0"/>
                        </a:rPr>
                        <a:t>Patient decision support</a:t>
                      </a:r>
                      <a:r>
                        <a:rPr lang="en-US" dirty="0" smtClean="0">
                          <a:latin typeface="Times New Roman" panose="02020603050405020304" pitchFamily="18" charset="0"/>
                          <a:cs typeface="Times New Roman" panose="02020603050405020304" pitchFamily="18" charset="0"/>
                        </a:rPr>
                        <a:t>: Decision support administered directly to patients through personal health records (PHR) and other systems</a:t>
                      </a:r>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Dependency on computer literacy</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 Conform to existing functionality. (2) Adequate training made available at launch</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8361780"/>
                  </a:ext>
                </a:extLst>
              </a:tr>
              <a:tr h="370840">
                <a:tc>
                  <a:txBody>
                    <a:bodyPr/>
                    <a:lstStyle/>
                    <a:p>
                      <a:r>
                        <a:rPr lang="en-US" b="1" dirty="0" smtClean="0">
                          <a:latin typeface="Times New Roman" panose="02020603050405020304" pitchFamily="18" charset="0"/>
                          <a:cs typeface="Times New Roman" panose="02020603050405020304" pitchFamily="18" charset="0"/>
                        </a:rPr>
                        <a:t>Better Documentation</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Inaccurate and poor-quality data/ documentation</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 Expert Knowledge of interlinked systems. (2) IT testing/debugging during development and implementation stage</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38841885"/>
                  </a:ext>
                </a:extLst>
              </a:tr>
            </a:tbl>
          </a:graphicData>
        </a:graphic>
      </p:graphicFrame>
    </p:spTree>
    <p:extLst>
      <p:ext uri="{BB962C8B-B14F-4D97-AF65-F5344CB8AC3E}">
        <p14:creationId xmlns:p14="http://schemas.microsoft.com/office/powerpoint/2010/main" val="2879561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3B07820-E6F8-4ED6-82FC-8F3A9E64AC76}"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31</a:t>
            </a:fld>
            <a:endParaRPr lang="en-US"/>
          </a:p>
        </p:txBody>
      </p:sp>
      <p:sp>
        <p:nvSpPr>
          <p:cNvPr id="6" name="Rectangle 5"/>
          <p:cNvSpPr/>
          <p:nvPr/>
        </p:nvSpPr>
        <p:spPr>
          <a:xfrm>
            <a:off x="828960" y="5860511"/>
            <a:ext cx="10515600" cy="523220"/>
          </a:xfrm>
          <a:prstGeom prst="rect">
            <a:avLst/>
          </a:prstGeom>
        </p:spPr>
        <p:txBody>
          <a:bodyPr wrap="square">
            <a:spAutoFit/>
          </a:bodyPr>
          <a:lstStyle/>
          <a:p>
            <a:r>
              <a:rPr lang="en-US" sz="1400" dirty="0">
                <a:solidFill>
                  <a:srgbClr val="222222"/>
                </a:solidFill>
                <a:latin typeface="-apple-system"/>
              </a:rPr>
              <a:t>Sutton, </a:t>
            </a:r>
            <a:r>
              <a:rPr lang="en-US" sz="1400" dirty="0" smtClean="0">
                <a:solidFill>
                  <a:srgbClr val="222222"/>
                </a:solidFill>
                <a:latin typeface="-apple-system"/>
              </a:rPr>
              <a:t>RT, et al</a:t>
            </a:r>
            <a:r>
              <a:rPr lang="en-US" sz="1400" i="1" dirty="0" smtClean="0">
                <a:solidFill>
                  <a:srgbClr val="222222"/>
                </a:solidFill>
                <a:latin typeface="-apple-system"/>
              </a:rPr>
              <a:t>.</a:t>
            </a:r>
            <a:r>
              <a:rPr lang="en-US" sz="1400" dirty="0">
                <a:solidFill>
                  <a:srgbClr val="222222"/>
                </a:solidFill>
                <a:latin typeface="-apple-system"/>
              </a:rPr>
              <a:t> An overview of clinical decision support systems: benefits, risks, and strategies for success. </a:t>
            </a:r>
            <a:r>
              <a:rPr lang="en-US" sz="1400" i="1" dirty="0" err="1">
                <a:solidFill>
                  <a:srgbClr val="222222"/>
                </a:solidFill>
                <a:latin typeface="-apple-system"/>
              </a:rPr>
              <a:t>npj</a:t>
            </a:r>
            <a:r>
              <a:rPr lang="en-US" sz="1400" i="1" dirty="0">
                <a:solidFill>
                  <a:srgbClr val="222222"/>
                </a:solidFill>
                <a:latin typeface="-apple-system"/>
              </a:rPr>
              <a:t> </a:t>
            </a:r>
            <a:r>
              <a:rPr lang="en-US" sz="1400" i="1" dirty="0" smtClean="0">
                <a:solidFill>
                  <a:srgbClr val="222222"/>
                </a:solidFill>
                <a:latin typeface="-apple-system"/>
              </a:rPr>
              <a:t>Digit. Med</a:t>
            </a:r>
            <a:r>
              <a:rPr lang="en-US" sz="1400" i="1" dirty="0">
                <a:solidFill>
                  <a:srgbClr val="222222"/>
                </a:solidFill>
                <a:latin typeface="-apple-system"/>
              </a:rPr>
              <a:t>.</a:t>
            </a:r>
            <a:r>
              <a:rPr lang="en-US" sz="1400" dirty="0">
                <a:solidFill>
                  <a:srgbClr val="222222"/>
                </a:solidFill>
                <a:latin typeface="-apple-system"/>
              </a:rPr>
              <a:t> </a:t>
            </a:r>
            <a:r>
              <a:rPr lang="en-US" sz="1400" dirty="0" smtClean="0">
                <a:solidFill>
                  <a:srgbClr val="222222"/>
                </a:solidFill>
                <a:latin typeface="-apple-system"/>
              </a:rPr>
              <a:t>2020:</a:t>
            </a:r>
            <a:r>
              <a:rPr lang="en-US" sz="1400" b="1" dirty="0" smtClean="0">
                <a:solidFill>
                  <a:srgbClr val="222222"/>
                </a:solidFill>
                <a:latin typeface="-apple-system"/>
              </a:rPr>
              <a:t>3</a:t>
            </a:r>
            <a:r>
              <a:rPr lang="en-US" sz="1400" dirty="0" smtClean="0">
                <a:solidFill>
                  <a:srgbClr val="222222"/>
                </a:solidFill>
                <a:latin typeface="-apple-system"/>
              </a:rPr>
              <a:t>,17.</a:t>
            </a:r>
            <a:endParaRPr lang="en-US" sz="1400" dirty="0"/>
          </a:p>
        </p:txBody>
      </p:sp>
      <p:graphicFrame>
        <p:nvGraphicFramePr>
          <p:cNvPr id="7" name="Content Placeholder 6"/>
          <p:cNvGraphicFramePr>
            <a:graphicFrameLocks/>
          </p:cNvGraphicFramePr>
          <p:nvPr>
            <p:extLst>
              <p:ext uri="{D42A27DB-BD31-4B8C-83A1-F6EECF244321}">
                <p14:modId xmlns:p14="http://schemas.microsoft.com/office/powerpoint/2010/main" val="771330301"/>
              </p:ext>
            </p:extLst>
          </p:nvPr>
        </p:nvGraphicFramePr>
        <p:xfrm>
          <a:off x="838200" y="911227"/>
          <a:ext cx="10515600" cy="1559560"/>
        </p:xfrm>
        <a:graphic>
          <a:graphicData uri="http://schemas.openxmlformats.org/drawingml/2006/table">
            <a:tbl>
              <a:tblPr firstRow="1" bandRow="1">
                <a:tableStyleId>{5C22544A-7EE6-4342-B048-85BDC9FD1C3A}</a:tableStyleId>
              </a:tblPr>
              <a:tblGrid>
                <a:gridCol w="3955473">
                  <a:extLst>
                    <a:ext uri="{9D8B030D-6E8A-4147-A177-3AD203B41FA5}">
                      <a16:colId xmlns:a16="http://schemas.microsoft.com/office/drawing/2014/main" val="91535675"/>
                    </a:ext>
                  </a:extLst>
                </a:gridCol>
                <a:gridCol w="2576945">
                  <a:extLst>
                    <a:ext uri="{9D8B030D-6E8A-4147-A177-3AD203B41FA5}">
                      <a16:colId xmlns:a16="http://schemas.microsoft.com/office/drawing/2014/main" val="1506567133"/>
                    </a:ext>
                  </a:extLst>
                </a:gridCol>
                <a:gridCol w="3983182">
                  <a:extLst>
                    <a:ext uri="{9D8B030D-6E8A-4147-A177-3AD203B41FA5}">
                      <a16:colId xmlns:a16="http://schemas.microsoft.com/office/drawing/2014/main" val="2405852597"/>
                    </a:ext>
                  </a:extLst>
                </a:gridCol>
              </a:tblGrid>
              <a:tr h="370840">
                <a:tc>
                  <a:txBody>
                    <a:bodyPr/>
                    <a:lstStyle/>
                    <a:p>
                      <a:pPr algn="ctr"/>
                      <a:r>
                        <a:rPr lang="en-US" dirty="0" smtClean="0">
                          <a:latin typeface="Times New Roman" panose="02020603050405020304" pitchFamily="18" charset="0"/>
                          <a:cs typeface="Times New Roman" panose="02020603050405020304" pitchFamily="18" charset="0"/>
                        </a:rPr>
                        <a:t>Functions and advantages of CDSS</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Potential harm of CDSS</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Solution(s) to mitigate harm</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49815995"/>
                  </a:ext>
                </a:extLst>
              </a:tr>
              <a:tr h="370840">
                <a:tc>
                  <a:txBody>
                    <a:bodyPr/>
                    <a:lstStyle/>
                    <a:p>
                      <a:r>
                        <a:rPr lang="en-US" b="1" dirty="0" smtClean="0">
                          <a:latin typeface="Times New Roman" panose="02020603050405020304" pitchFamily="18" charset="0"/>
                          <a:cs typeface="Times New Roman" panose="02020603050405020304" pitchFamily="18" charset="0"/>
                        </a:rPr>
                        <a:t>Workflow improvement</a:t>
                      </a:r>
                      <a:r>
                        <a:rPr lang="en-US" dirty="0" smtClean="0">
                          <a:latin typeface="Times New Roman" panose="02020603050405020304" pitchFamily="18" charset="0"/>
                          <a:cs typeface="Times New Roman" panose="02020603050405020304" pitchFamily="18" charset="0"/>
                        </a:rPr>
                        <a:t>: CDSS can improve and expedite an existing clinical workflow in an EHR with better retrieval and presentation of data</a:t>
                      </a:r>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Disrupted/fragmented workflow</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 Usability evaluation. (2) Workflow modeling.</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3564306"/>
                  </a:ext>
                </a:extLst>
              </a:tr>
            </a:tbl>
          </a:graphicData>
        </a:graphic>
      </p:graphicFrame>
    </p:spTree>
    <p:extLst>
      <p:ext uri="{BB962C8B-B14F-4D97-AF65-F5344CB8AC3E}">
        <p14:creationId xmlns:p14="http://schemas.microsoft.com/office/powerpoint/2010/main" val="3261511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fld id="{E3B07820-E6F8-4ED6-82FC-8F3A9E64AC76}"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32</a:t>
            </a:fld>
            <a:endParaRPr lang="en-US"/>
          </a:p>
        </p:txBody>
      </p:sp>
      <p:sp>
        <p:nvSpPr>
          <p:cNvPr id="6" name="Rectangle 5"/>
          <p:cNvSpPr/>
          <p:nvPr/>
        </p:nvSpPr>
        <p:spPr>
          <a:xfrm>
            <a:off x="838200" y="5840031"/>
            <a:ext cx="10515600" cy="523220"/>
          </a:xfrm>
          <a:prstGeom prst="rect">
            <a:avLst/>
          </a:prstGeom>
        </p:spPr>
        <p:txBody>
          <a:bodyPr wrap="square">
            <a:spAutoFit/>
          </a:bodyPr>
          <a:lstStyle/>
          <a:p>
            <a:r>
              <a:rPr lang="en-US" sz="1400" dirty="0">
                <a:solidFill>
                  <a:srgbClr val="212121"/>
                </a:solidFill>
                <a:latin typeface="BlinkMacSystemFont"/>
              </a:rPr>
              <a:t>Larsen K, </a:t>
            </a:r>
            <a:r>
              <a:rPr lang="en-US" sz="1400" dirty="0" smtClean="0">
                <a:solidFill>
                  <a:srgbClr val="212121"/>
                </a:solidFill>
                <a:latin typeface="BlinkMacSystemFont"/>
              </a:rPr>
              <a:t>et al. </a:t>
            </a:r>
            <a:r>
              <a:rPr lang="en-US" sz="1400" dirty="0">
                <a:solidFill>
                  <a:srgbClr val="212121"/>
                </a:solidFill>
                <a:latin typeface="BlinkMacSystemFont"/>
              </a:rPr>
              <a:t>Developing a User-Centered Digital Clinical Decision Support App for Evidence-Based Medication Recommendations for Type 2 Diabetes Mellitus: Prototype User Testing and Validation Study. JMIR Hum Factors. </a:t>
            </a:r>
            <a:r>
              <a:rPr lang="en-US" sz="1400" dirty="0" smtClean="0">
                <a:solidFill>
                  <a:srgbClr val="212121"/>
                </a:solidFill>
                <a:latin typeface="BlinkMacSystemFont"/>
              </a:rPr>
              <a:t>2022;9(1</a:t>
            </a:r>
            <a:r>
              <a:rPr lang="en-US" sz="1400" dirty="0">
                <a:solidFill>
                  <a:srgbClr val="212121"/>
                </a:solidFill>
                <a:latin typeface="BlinkMacSystemFont"/>
              </a:rPr>
              <a:t>):</a:t>
            </a:r>
            <a:r>
              <a:rPr lang="en-US" sz="1400" dirty="0" smtClean="0">
                <a:solidFill>
                  <a:srgbClr val="212121"/>
                </a:solidFill>
                <a:latin typeface="BlinkMacSystemFont"/>
              </a:rPr>
              <a:t>e33470</a:t>
            </a:r>
            <a:endParaRPr lang="en-US" sz="1400" dirty="0"/>
          </a:p>
        </p:txBody>
      </p:sp>
      <p:sp>
        <p:nvSpPr>
          <p:cNvPr id="7" name="Content Placeholder 6"/>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Through deployment of the </a:t>
            </a:r>
            <a:r>
              <a:rPr lang="en-US" dirty="0" smtClean="0">
                <a:latin typeface="Times New Roman" panose="02020603050405020304" pitchFamily="18" charset="0"/>
                <a:cs typeface="Times New Roman" panose="02020603050405020304" pitchFamily="18" charset="0"/>
              </a:rPr>
              <a:t>user-centered digital (UCD) </a:t>
            </a:r>
            <a:r>
              <a:rPr lang="en-US" dirty="0">
                <a:latin typeface="Times New Roman" panose="02020603050405020304" pitchFamily="18" charset="0"/>
                <a:cs typeface="Times New Roman" panose="02020603050405020304" pitchFamily="18" charset="0"/>
              </a:rPr>
              <a:t>process, we developed a prototype of a medication recommender app that promises to improve adherence to American Diabetes Association (ADA)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evidence–based guidelines and support a more efficient and user-friendly ordering process for the provider in the management of </a:t>
            </a:r>
            <a:r>
              <a:rPr lang="en-US" dirty="0" smtClean="0">
                <a:latin typeface="Times New Roman" panose="02020603050405020304" pitchFamily="18" charset="0"/>
                <a:cs typeface="Times New Roman" panose="02020603050405020304" pitchFamily="18" charset="0"/>
              </a:rPr>
              <a:t>T2DM.</a:t>
            </a:r>
          </a:p>
          <a:p>
            <a:r>
              <a:rPr lang="en-US" dirty="0" smtClean="0">
                <a:latin typeface="Times New Roman" panose="02020603050405020304" pitchFamily="18" charset="0"/>
                <a:cs typeface="Times New Roman" panose="02020603050405020304" pitchFamily="18" charset="0"/>
              </a:rPr>
              <a:t>CDSSs </a:t>
            </a:r>
            <a:r>
              <a:rPr lang="en-US" dirty="0">
                <a:latin typeface="Times New Roman" panose="02020603050405020304" pitchFamily="18" charset="0"/>
                <a:cs typeface="Times New Roman" panose="02020603050405020304" pitchFamily="18" charset="0"/>
              </a:rPr>
              <a:t>offer promising solutions for closing the gap between provider behavior and evidence-based </a:t>
            </a:r>
            <a:r>
              <a:rPr lang="en-US" dirty="0" smtClean="0">
                <a:latin typeface="Times New Roman" panose="02020603050405020304" pitchFamily="18" charset="0"/>
                <a:cs typeface="Times New Roman" panose="02020603050405020304" pitchFamily="18" charset="0"/>
              </a:rPr>
              <a:t>practice.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400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3B07820-E6F8-4ED6-82FC-8F3A9E64AC76}"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33</a:t>
            </a:fld>
            <a:endParaRPr lang="en-US"/>
          </a:p>
        </p:txBody>
      </p:sp>
      <p:pic>
        <p:nvPicPr>
          <p:cNvPr id="6" name="Picture 5"/>
          <p:cNvPicPr>
            <a:picLocks noChangeAspect="1"/>
          </p:cNvPicPr>
          <p:nvPr/>
        </p:nvPicPr>
        <p:blipFill>
          <a:blip r:embed="rId2"/>
          <a:stretch>
            <a:fillRect/>
          </a:stretch>
        </p:blipFill>
        <p:spPr>
          <a:xfrm>
            <a:off x="623887" y="252412"/>
            <a:ext cx="10944225" cy="6353175"/>
          </a:xfrm>
          <a:prstGeom prst="rect">
            <a:avLst/>
          </a:prstGeom>
        </p:spPr>
      </p:pic>
    </p:spTree>
    <p:extLst>
      <p:ext uri="{BB962C8B-B14F-4D97-AF65-F5344CB8AC3E}">
        <p14:creationId xmlns:p14="http://schemas.microsoft.com/office/powerpoint/2010/main" val="3979319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3B07820-E6F8-4ED6-82FC-8F3A9E64AC76}"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34</a:t>
            </a:fld>
            <a:endParaRPr lang="en-US"/>
          </a:p>
        </p:txBody>
      </p:sp>
      <p:pic>
        <p:nvPicPr>
          <p:cNvPr id="6" name="Picture 5"/>
          <p:cNvPicPr>
            <a:picLocks noChangeAspect="1"/>
          </p:cNvPicPr>
          <p:nvPr/>
        </p:nvPicPr>
        <p:blipFill>
          <a:blip r:embed="rId2"/>
          <a:stretch>
            <a:fillRect/>
          </a:stretch>
        </p:blipFill>
        <p:spPr>
          <a:xfrm>
            <a:off x="2004290" y="138019"/>
            <a:ext cx="8325571" cy="6621123"/>
          </a:xfrm>
          <a:prstGeom prst="rect">
            <a:avLst/>
          </a:prstGeom>
        </p:spPr>
      </p:pic>
    </p:spTree>
    <p:extLst>
      <p:ext uri="{BB962C8B-B14F-4D97-AF65-F5344CB8AC3E}">
        <p14:creationId xmlns:p14="http://schemas.microsoft.com/office/powerpoint/2010/main" val="3665106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3B07820-E6F8-4ED6-82FC-8F3A9E64AC76}"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35</a:t>
            </a:fld>
            <a:endParaRPr lang="en-US"/>
          </a:p>
        </p:txBody>
      </p:sp>
      <p:pic>
        <p:nvPicPr>
          <p:cNvPr id="6" name="Picture 5"/>
          <p:cNvPicPr>
            <a:picLocks noChangeAspect="1"/>
          </p:cNvPicPr>
          <p:nvPr/>
        </p:nvPicPr>
        <p:blipFill>
          <a:blip r:embed="rId2"/>
          <a:stretch>
            <a:fillRect/>
          </a:stretch>
        </p:blipFill>
        <p:spPr>
          <a:xfrm>
            <a:off x="609837" y="1006764"/>
            <a:ext cx="10585314" cy="4673600"/>
          </a:xfrm>
          <a:prstGeom prst="rect">
            <a:avLst/>
          </a:prstGeom>
        </p:spPr>
      </p:pic>
    </p:spTree>
    <p:extLst>
      <p:ext uri="{BB962C8B-B14F-4D97-AF65-F5344CB8AC3E}">
        <p14:creationId xmlns:p14="http://schemas.microsoft.com/office/powerpoint/2010/main" val="467523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E3B07820-E6F8-4ED6-82FC-8F3A9E64AC76}"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36</a:t>
            </a:fld>
            <a:endParaRPr lang="en-US"/>
          </a:p>
        </p:txBody>
      </p:sp>
      <p:sp>
        <p:nvSpPr>
          <p:cNvPr id="6"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smtClean="0">
                <a:latin typeface="Times New Roman" panose="02020603050405020304" pitchFamily="18" charset="0"/>
                <a:cs typeface="Times New Roman" panose="02020603050405020304" pitchFamily="18" charset="0"/>
              </a:rPr>
              <a:t>Examples of Clinical Decision Support Systems Application:</a:t>
            </a:r>
          </a:p>
          <a:p>
            <a:pPr lvl="1"/>
            <a:r>
              <a:rPr lang="en-US" smtClean="0">
                <a:latin typeface="Times New Roman" panose="02020603050405020304" pitchFamily="18" charset="0"/>
                <a:cs typeface="Times New Roman" panose="02020603050405020304" pitchFamily="18" charset="0"/>
              </a:rPr>
              <a:t>Diagnosis Support</a:t>
            </a:r>
          </a:p>
          <a:p>
            <a:pPr lvl="1"/>
            <a:r>
              <a:rPr lang="en-US" smtClean="0">
                <a:latin typeface="Times New Roman" panose="02020603050405020304" pitchFamily="18" charset="0"/>
                <a:cs typeface="Times New Roman" panose="02020603050405020304" pitchFamily="18" charset="0"/>
              </a:rPr>
              <a:t>Treatment Planning and Drug Management</a:t>
            </a:r>
          </a:p>
          <a:p>
            <a:pPr lvl="1"/>
            <a:r>
              <a:rPr lang="en-US" smtClean="0">
                <a:latin typeface="Times New Roman" panose="02020603050405020304" pitchFamily="18" charset="0"/>
                <a:cs typeface="Times New Roman" panose="02020603050405020304" pitchFamily="18" charset="0"/>
              </a:rPr>
              <a:t>Patient Monitoring and Management</a:t>
            </a:r>
          </a:p>
          <a:p>
            <a:pPr lvl="1"/>
            <a:r>
              <a:rPr lang="en-US" smtClean="0">
                <a:latin typeface="Times New Roman" panose="02020603050405020304" pitchFamily="18" charset="0"/>
                <a:cs typeface="Times New Roman" panose="02020603050405020304" pitchFamily="18" charset="0"/>
              </a:rPr>
              <a:t>Clinical Documentation</a:t>
            </a:r>
          </a:p>
          <a:p>
            <a:pPr lvl="1"/>
            <a:r>
              <a:rPr lang="en-US" smtClean="0">
                <a:latin typeface="Times New Roman" panose="02020603050405020304" pitchFamily="18" charset="0"/>
                <a:cs typeface="Times New Roman" panose="02020603050405020304" pitchFamily="18" charset="0"/>
              </a:rPr>
              <a:t>Clinical Guideline Implementation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942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latin typeface="Times New Roman" panose="02020603050405020304" pitchFamily="18" charset="0"/>
                <a:cs typeface="Times New Roman" panose="02020603050405020304" pitchFamily="18" charset="0"/>
              </a:rPr>
              <a:t>Role of EBM in clinical decision making</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Decrease in unnecessary diagnostic tests and treatments</a:t>
            </a:r>
          </a:p>
          <a:p>
            <a:r>
              <a:rPr lang="en-US" dirty="0" smtClean="0">
                <a:latin typeface="Times New Roman" panose="02020603050405020304" pitchFamily="18" charset="0"/>
                <a:cs typeface="Times New Roman" panose="02020603050405020304" pitchFamily="18" charset="0"/>
              </a:rPr>
              <a:t>Saving time</a:t>
            </a:r>
          </a:p>
          <a:p>
            <a:r>
              <a:rPr lang="en-US" dirty="0" smtClean="0">
                <a:latin typeface="Times New Roman" panose="02020603050405020304" pitchFamily="18" charset="0"/>
                <a:cs typeface="Times New Roman" panose="02020603050405020304" pitchFamily="18" charset="0"/>
              </a:rPr>
              <a:t>Decrease in cost</a:t>
            </a:r>
          </a:p>
          <a:p>
            <a:r>
              <a:rPr lang="en-US" dirty="0" smtClean="0">
                <a:latin typeface="Times New Roman" panose="02020603050405020304" pitchFamily="18" charset="0"/>
                <a:cs typeface="Times New Roman" panose="02020603050405020304" pitchFamily="18" charset="0"/>
              </a:rPr>
              <a:t>Selecting the best treatment options (combinations)</a:t>
            </a:r>
          </a:p>
          <a:p>
            <a:r>
              <a:rPr lang="en-US" dirty="0" smtClean="0">
                <a:latin typeface="Times New Roman" panose="02020603050405020304" pitchFamily="18" charset="0"/>
                <a:cs typeface="Times New Roman" panose="02020603050405020304" pitchFamily="18" charset="0"/>
              </a:rPr>
              <a:t>Decrease in morbidity and mortality</a:t>
            </a:r>
          </a:p>
          <a:p>
            <a:r>
              <a:rPr lang="en-US" dirty="0" smtClean="0">
                <a:latin typeface="Times New Roman" panose="02020603050405020304" pitchFamily="18" charset="0"/>
                <a:cs typeface="Times New Roman" panose="02020603050405020304" pitchFamily="18" charset="0"/>
              </a:rPr>
              <a:t>Selecting the best diagnostic approach (pathway)</a:t>
            </a:r>
          </a:p>
          <a:p>
            <a:r>
              <a:rPr lang="en-US" dirty="0" smtClean="0">
                <a:latin typeface="Times New Roman" panose="02020603050405020304" pitchFamily="18" charset="0"/>
                <a:cs typeface="Times New Roman" panose="02020603050405020304" pitchFamily="18" charset="0"/>
              </a:rPr>
              <a:t>Prepare higher confidence in physicians (about their decisions for the patients) and patients (about treatments)</a:t>
            </a:r>
          </a:p>
          <a:p>
            <a:r>
              <a:rPr lang="en-US" dirty="0" smtClean="0">
                <a:latin typeface="Times New Roman" panose="02020603050405020304" pitchFamily="18" charset="0"/>
                <a:cs typeface="Times New Roman" panose="02020603050405020304" pitchFamily="18" charset="0"/>
              </a:rPr>
              <a:t>Decrease in mistakes</a:t>
            </a:r>
          </a:p>
          <a:p>
            <a:r>
              <a:rPr lang="en-US" dirty="0" smtClean="0">
                <a:latin typeface="Times New Roman" panose="02020603050405020304" pitchFamily="18" charset="0"/>
                <a:cs typeface="Times New Roman" panose="02020603050405020304" pitchFamily="18" charset="0"/>
              </a:rPr>
              <a:t>Higher efficiency</a:t>
            </a:r>
          </a:p>
        </p:txBody>
      </p:sp>
      <p:sp>
        <p:nvSpPr>
          <p:cNvPr id="4" name="Date Placeholder 3"/>
          <p:cNvSpPr>
            <a:spLocks noGrp="1"/>
          </p:cNvSpPr>
          <p:nvPr>
            <p:ph type="dt" sz="half" idx="10"/>
          </p:nvPr>
        </p:nvSpPr>
        <p:spPr/>
        <p:txBody>
          <a:bodyPr/>
          <a:lstStyle/>
          <a:p>
            <a:fld id="{CD9F5A56-1C7E-4587-8B09-DDA4EB8792B2}"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37</a:t>
            </a:fld>
            <a:endParaRPr lang="en-US"/>
          </a:p>
        </p:txBody>
      </p:sp>
    </p:spTree>
    <p:extLst>
      <p:ext uri="{BB962C8B-B14F-4D97-AF65-F5344CB8AC3E}">
        <p14:creationId xmlns:p14="http://schemas.microsoft.com/office/powerpoint/2010/main" val="1708903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DFB69CCA-5A6D-443C-93F6-43B3AE3C18D2}"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38</a:t>
            </a:fld>
            <a:endParaRPr lang="en-US"/>
          </a:p>
        </p:txBody>
      </p:sp>
    </p:spTree>
    <p:extLst>
      <p:ext uri="{BB962C8B-B14F-4D97-AF65-F5344CB8AC3E}">
        <p14:creationId xmlns:p14="http://schemas.microsoft.com/office/powerpoint/2010/main" val="4712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Electronic health record (EHR) </a:t>
            </a:r>
            <a:r>
              <a:rPr lang="en-US" dirty="0" smtClean="0">
                <a:latin typeface="Times New Roman" panose="02020603050405020304" pitchFamily="18" charset="0"/>
                <a:cs typeface="Times New Roman" panose="02020603050405020304" pitchFamily="18" charset="0"/>
              </a:rPr>
              <a:t>systems </a:t>
            </a:r>
            <a:r>
              <a:rPr lang="en-US" dirty="0">
                <a:latin typeface="Times New Roman" panose="02020603050405020304" pitchFamily="18" charset="0"/>
                <a:cs typeface="Times New Roman" panose="02020603050405020304" pitchFamily="18" charset="0"/>
              </a:rPr>
              <a:t>and an integrated data analytics infrastructure are effective tools to enable policymakers to make better decisions, and for epidemiologists to conduct improved </a:t>
            </a:r>
            <a:r>
              <a:rPr lang="en-US" dirty="0" smtClean="0">
                <a:latin typeface="Times New Roman" panose="02020603050405020304" pitchFamily="18" charset="0"/>
                <a:cs typeface="Times New Roman" panose="02020603050405020304" pitchFamily="18" charset="0"/>
              </a:rPr>
              <a:t>analyses.</a:t>
            </a:r>
          </a:p>
          <a:p>
            <a:r>
              <a:rPr lang="en-US" dirty="0">
                <a:latin typeface="Times New Roman" panose="02020603050405020304" pitchFamily="18" charset="0"/>
                <a:cs typeface="Times New Roman" panose="02020603050405020304" pitchFamily="18" charset="0"/>
              </a:rPr>
              <a:t>Improved quality of clinical coding for better case finding, improved quality of health information in data sources, data-sharing agreements, and increased </a:t>
            </a:r>
            <a:r>
              <a:rPr lang="en-US" dirty="0" smtClean="0">
                <a:latin typeface="Times New Roman" panose="02020603050405020304" pitchFamily="18" charset="0"/>
                <a:cs typeface="Times New Roman" panose="02020603050405020304" pitchFamily="18" charset="0"/>
              </a:rPr>
              <a:t>EHR coverage </a:t>
            </a:r>
            <a:r>
              <a:rPr lang="en-US" dirty="0">
                <a:latin typeface="Times New Roman" panose="02020603050405020304" pitchFamily="18" charset="0"/>
                <a:cs typeface="Times New Roman" panose="02020603050405020304" pitchFamily="18" charset="0"/>
              </a:rPr>
              <a:t>in the population can empower EHR-based COVID-19 surveillance systems.</a:t>
            </a:r>
          </a:p>
        </p:txBody>
      </p:sp>
      <p:sp>
        <p:nvSpPr>
          <p:cNvPr id="4" name="Rectangle 3"/>
          <p:cNvSpPr/>
          <p:nvPr/>
        </p:nvSpPr>
        <p:spPr>
          <a:xfrm>
            <a:off x="838200" y="5884575"/>
            <a:ext cx="10515600" cy="523220"/>
          </a:xfrm>
          <a:prstGeom prst="rect">
            <a:avLst/>
          </a:prstGeom>
        </p:spPr>
        <p:txBody>
          <a:bodyPr wrap="square">
            <a:spAutoFit/>
          </a:bodyPr>
          <a:lstStyle/>
          <a:p>
            <a:r>
              <a:rPr lang="en-US" sz="1400" dirty="0" err="1">
                <a:solidFill>
                  <a:srgbClr val="212121"/>
                </a:solidFill>
                <a:latin typeface="BlinkMacSystemFont"/>
              </a:rPr>
              <a:t>Sheikhtaheri</a:t>
            </a:r>
            <a:r>
              <a:rPr lang="en-US" sz="1400" dirty="0">
                <a:solidFill>
                  <a:srgbClr val="212121"/>
                </a:solidFill>
                <a:latin typeface="BlinkMacSystemFont"/>
              </a:rPr>
              <a:t> A</a:t>
            </a:r>
            <a:r>
              <a:rPr lang="en-US" sz="1400" dirty="0" smtClean="0">
                <a:solidFill>
                  <a:srgbClr val="212121"/>
                </a:solidFill>
                <a:latin typeface="BlinkMacSystemFont"/>
              </a:rPr>
              <a:t>, </a:t>
            </a:r>
            <a:r>
              <a:rPr lang="en-US" sz="1400" dirty="0" err="1">
                <a:solidFill>
                  <a:srgbClr val="212121"/>
                </a:solidFill>
                <a:latin typeface="BlinkMacSystemFont"/>
              </a:rPr>
              <a:t>Kabir</a:t>
            </a:r>
            <a:r>
              <a:rPr lang="en-US" sz="1400" dirty="0">
                <a:solidFill>
                  <a:srgbClr val="212121"/>
                </a:solidFill>
                <a:latin typeface="BlinkMacSystemFont"/>
              </a:rPr>
              <a:t> </a:t>
            </a:r>
            <a:r>
              <a:rPr lang="en-US" sz="1400" dirty="0" smtClean="0">
                <a:solidFill>
                  <a:srgbClr val="212121"/>
                </a:solidFill>
                <a:latin typeface="BlinkMacSystemFont"/>
              </a:rPr>
              <a:t>A, et al. </a:t>
            </a:r>
            <a:r>
              <a:rPr lang="en-US" sz="1400" dirty="0">
                <a:solidFill>
                  <a:srgbClr val="212121"/>
                </a:solidFill>
                <a:latin typeface="BlinkMacSystemFont"/>
              </a:rPr>
              <a:t>A near real-time electronic health record-based COVID-19 surveillance system: An experience from a developing country. Health </a:t>
            </a:r>
            <a:r>
              <a:rPr lang="en-US" sz="1400" dirty="0" err="1">
                <a:solidFill>
                  <a:srgbClr val="212121"/>
                </a:solidFill>
                <a:latin typeface="BlinkMacSystemFont"/>
              </a:rPr>
              <a:t>Inf</a:t>
            </a:r>
            <a:r>
              <a:rPr lang="en-US" sz="1400" dirty="0">
                <a:solidFill>
                  <a:srgbClr val="212121"/>
                </a:solidFill>
                <a:latin typeface="BlinkMacSystemFont"/>
              </a:rPr>
              <a:t> </a:t>
            </a:r>
            <a:r>
              <a:rPr lang="en-US" sz="1400" dirty="0" err="1">
                <a:solidFill>
                  <a:srgbClr val="212121"/>
                </a:solidFill>
                <a:latin typeface="BlinkMacSystemFont"/>
              </a:rPr>
              <a:t>Manag</a:t>
            </a:r>
            <a:r>
              <a:rPr lang="en-US" sz="1400" dirty="0">
                <a:solidFill>
                  <a:srgbClr val="212121"/>
                </a:solidFill>
                <a:latin typeface="BlinkMacSystemFont"/>
              </a:rPr>
              <a:t>. 2022 Jul 15:18333583221104213</a:t>
            </a:r>
            <a:r>
              <a:rPr lang="en-US" sz="1400" dirty="0" smtClean="0">
                <a:solidFill>
                  <a:srgbClr val="212121"/>
                </a:solidFill>
                <a:latin typeface="BlinkMacSystemFont"/>
              </a:rPr>
              <a:t>.</a:t>
            </a:r>
            <a:endParaRPr lang="en-US" sz="1400" dirty="0"/>
          </a:p>
        </p:txBody>
      </p:sp>
      <p:sp>
        <p:nvSpPr>
          <p:cNvPr id="5" name="Date Placeholder 4"/>
          <p:cNvSpPr>
            <a:spLocks noGrp="1"/>
          </p:cNvSpPr>
          <p:nvPr>
            <p:ph type="dt" sz="half" idx="10"/>
          </p:nvPr>
        </p:nvSpPr>
        <p:spPr/>
        <p:txBody>
          <a:bodyPr/>
          <a:lstStyle/>
          <a:p>
            <a:fld id="{7E8FD433-EB2E-45E6-8EAF-CBDE8785EE98}"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39</a:t>
            </a:fld>
            <a:endParaRPr lang="en-US"/>
          </a:p>
        </p:txBody>
      </p:sp>
    </p:spTree>
    <p:extLst>
      <p:ext uri="{BB962C8B-B14F-4D97-AF65-F5344CB8AC3E}">
        <p14:creationId xmlns:p14="http://schemas.microsoft.com/office/powerpoint/2010/main" val="2481628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86584"/>
          </a:xfrm>
        </p:spPr>
        <p:txBody>
          <a:bodyPr>
            <a:normAutofit/>
          </a:bodyPr>
          <a:lstStyle/>
          <a:p>
            <a:pPr algn="ctr" rtl="1"/>
            <a:r>
              <a:rPr lang="fa-IR" sz="2400" b="1" dirty="0">
                <a:solidFill>
                  <a:srgbClr val="C00000"/>
                </a:solidFill>
                <a:cs typeface="B Titr" panose="00000700000000000000" pitchFamily="2" charset="-78"/>
              </a:rPr>
              <a:t>موضوعات مهم و اثر گذار در حیطه تصمیم گیری های بالینی و بهداشتی مبتنی بر شواهد </a:t>
            </a:r>
            <a:endParaRPr lang="en-US" sz="2400" dirty="0">
              <a:solidFill>
                <a:srgbClr val="C00000"/>
              </a:solidFill>
              <a:cs typeface="B Titr" panose="00000700000000000000" pitchFamily="2" charset="-78"/>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Physicians (clinicians, paramedics, consultants, …)</a:t>
            </a:r>
          </a:p>
          <a:p>
            <a:r>
              <a:rPr lang="en-US" dirty="0" smtClean="0">
                <a:latin typeface="Times New Roman" panose="02020603050405020304" pitchFamily="18" charset="0"/>
                <a:cs typeface="Times New Roman" panose="02020603050405020304" pitchFamily="18" charset="0"/>
              </a:rPr>
              <a:t>Evidence (availability, national developed/adopted guidelines, …)</a:t>
            </a:r>
          </a:p>
          <a:p>
            <a:r>
              <a:rPr lang="en-US" dirty="0" smtClean="0">
                <a:latin typeface="Times New Roman" panose="02020603050405020304" pitchFamily="18" charset="0"/>
                <a:cs typeface="Times New Roman" panose="02020603050405020304" pitchFamily="18" charset="0"/>
              </a:rPr>
              <a:t>Decision aids (Scoring systems, clinical decision support system, …)</a:t>
            </a:r>
          </a:p>
          <a:p>
            <a:r>
              <a:rPr lang="en-US" dirty="0" smtClean="0">
                <a:latin typeface="Times New Roman" panose="02020603050405020304" pitchFamily="18" charset="0"/>
                <a:cs typeface="Times New Roman" panose="02020603050405020304" pitchFamily="18" charset="0"/>
              </a:rPr>
              <a:t>Insurance</a:t>
            </a:r>
          </a:p>
          <a:p>
            <a:r>
              <a:rPr lang="en-US" dirty="0" smtClean="0">
                <a:latin typeface="Times New Roman" panose="02020603050405020304" pitchFamily="18" charset="0"/>
                <a:cs typeface="Times New Roman" panose="02020603050405020304" pitchFamily="18" charset="0"/>
              </a:rPr>
              <a:t>Clinical knowledge</a:t>
            </a:r>
          </a:p>
          <a:p>
            <a:r>
              <a:rPr lang="en-US" dirty="0" smtClean="0">
                <a:latin typeface="Times New Roman" panose="02020603050405020304" pitchFamily="18" charset="0"/>
                <a:cs typeface="Times New Roman" panose="02020603050405020304" pitchFamily="18" charset="0"/>
              </a:rPr>
              <a:t>Patients’ culture/background knowledge</a:t>
            </a:r>
          </a:p>
          <a:p>
            <a:r>
              <a:rPr lang="en-US" dirty="0" smtClean="0">
                <a:latin typeface="Times New Roman" panose="02020603050405020304" pitchFamily="18" charset="0"/>
                <a:cs typeface="Times New Roman" panose="02020603050405020304" pitchFamily="18" charset="0"/>
              </a:rPr>
              <a:t>Doctor-patient relationship</a:t>
            </a:r>
          </a:p>
          <a:p>
            <a:r>
              <a:rPr lang="en-US" dirty="0" smtClean="0">
                <a:latin typeface="Times New Roman" panose="02020603050405020304" pitchFamily="18" charset="0"/>
                <a:cs typeface="Times New Roman" panose="02020603050405020304" pitchFamily="18" charset="0"/>
              </a:rPr>
              <a:t>Laboratories</a:t>
            </a:r>
          </a:p>
        </p:txBody>
      </p:sp>
      <p:sp>
        <p:nvSpPr>
          <p:cNvPr id="4" name="Date Placeholder 3"/>
          <p:cNvSpPr>
            <a:spLocks noGrp="1"/>
          </p:cNvSpPr>
          <p:nvPr>
            <p:ph type="dt" sz="half" idx="10"/>
          </p:nvPr>
        </p:nvSpPr>
        <p:spPr/>
        <p:txBody>
          <a:bodyPr/>
          <a:lstStyle/>
          <a:p>
            <a:fld id="{9DFCA85A-50D1-4FD6-AAB1-2C8C22B921A1}"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4</a:t>
            </a:fld>
            <a:endParaRPr lang="en-US"/>
          </a:p>
        </p:txBody>
      </p:sp>
    </p:spTree>
    <p:extLst>
      <p:ext uri="{BB962C8B-B14F-4D97-AF65-F5344CB8AC3E}">
        <p14:creationId xmlns:p14="http://schemas.microsoft.com/office/powerpoint/2010/main" val="1026923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344"/>
            <a:ext cx="10515600" cy="1325563"/>
          </a:xfrm>
        </p:spPr>
        <p:txBody>
          <a:bodyPr/>
          <a:lstStyle/>
          <a:p>
            <a:pPr algn="ctr"/>
            <a:r>
              <a:rPr lang="en-US" b="1" dirty="0" smtClean="0">
                <a:solidFill>
                  <a:srgbClr val="C00000"/>
                </a:solidFill>
                <a:latin typeface="Times New Roman" panose="02020603050405020304" pitchFamily="18" charset="0"/>
                <a:cs typeface="Times New Roman" panose="02020603050405020304" pitchFamily="18" charset="0"/>
              </a:rPr>
              <a:t>Bias</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50109"/>
            <a:ext cx="10515600" cy="4625255"/>
          </a:xfrm>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Cognitive </a:t>
            </a:r>
            <a:r>
              <a:rPr lang="en-US" dirty="0">
                <a:latin typeface="Times New Roman" panose="02020603050405020304" pitchFamily="18" charset="0"/>
                <a:cs typeface="Times New Roman" panose="02020603050405020304" pitchFamily="18" charset="0"/>
              </a:rPr>
              <a:t>bias describes a variety of unconscious influences, short cuts and </a:t>
            </a:r>
            <a:r>
              <a:rPr lang="en-US" dirty="0" err="1">
                <a:latin typeface="Times New Roman" panose="02020603050405020304" pitchFamily="18" charset="0"/>
                <a:cs typeface="Times New Roman" panose="02020603050405020304" pitchFamily="18" charset="0"/>
              </a:rPr>
              <a:t>behaviours</a:t>
            </a:r>
            <a:r>
              <a:rPr lang="en-US" dirty="0">
                <a:latin typeface="Times New Roman" panose="02020603050405020304" pitchFamily="18" charset="0"/>
                <a:cs typeface="Times New Roman" panose="02020603050405020304" pitchFamily="18" charset="0"/>
              </a:rPr>
              <a:t> which influence our decision making. These “cognitive shortcuts” are useful tools for “fast and frugal” decision making as they “employ a minimum of time, knowledge, and computation to make adaptive choices in </a:t>
            </a:r>
            <a:r>
              <a:rPr lang="en-US" dirty="0" smtClean="0">
                <a:latin typeface="Times New Roman" panose="02020603050405020304" pitchFamily="18" charset="0"/>
                <a:cs typeface="Times New Roman" panose="02020603050405020304" pitchFamily="18" charset="0"/>
              </a:rPr>
              <a:t>real environments”.</a:t>
            </a:r>
          </a:p>
          <a:p>
            <a:r>
              <a:rPr lang="en-US" dirty="0" smtClean="0">
                <a:latin typeface="Times New Roman" panose="02020603050405020304" pitchFamily="18" charset="0"/>
                <a:cs typeface="Times New Roman" panose="02020603050405020304" pitchFamily="18" charset="0"/>
              </a:rPr>
              <a:t>Cognitive </a:t>
            </a:r>
            <a:r>
              <a:rPr lang="en-US" dirty="0">
                <a:latin typeface="Times New Roman" panose="02020603050405020304" pitchFamily="18" charset="0"/>
                <a:cs typeface="Times New Roman" panose="02020603050405020304" pitchFamily="18" charset="0"/>
              </a:rPr>
              <a:t>factors are estimated to contribute to up to 75% of errors in internal medicine and errors in cognition have been identified in all steps of the diagnostic process including information gathering, association triggering, context formulation, processing and </a:t>
            </a:r>
            <a:r>
              <a:rPr lang="en-US" dirty="0" smtClean="0">
                <a:latin typeface="Times New Roman" panose="02020603050405020304" pitchFamily="18" charset="0"/>
                <a:cs typeface="Times New Roman" panose="02020603050405020304" pitchFamily="18" charset="0"/>
              </a:rPr>
              <a:t>verification.</a:t>
            </a:r>
          </a:p>
          <a:p>
            <a:r>
              <a:rPr lang="en-US" dirty="0">
                <a:latin typeface="Times New Roman" panose="02020603050405020304" pitchFamily="18" charset="0"/>
                <a:cs typeface="Times New Roman" panose="02020603050405020304" pitchFamily="18" charset="0"/>
              </a:rPr>
              <a:t>Examples of common cognitive biases that were found to effect clinical decision making include: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Outcome bias  Information bias  Risk Aversion  Ambiguity tolerance  Overconfidence  Availability bias  Reflective reasoning  Framing effect  Anchoring  Premature closure  Feedback bias  Blind obedience</a:t>
            </a:r>
          </a:p>
        </p:txBody>
      </p:sp>
      <p:sp>
        <p:nvSpPr>
          <p:cNvPr id="4" name="Rectangle 3"/>
          <p:cNvSpPr/>
          <p:nvPr/>
        </p:nvSpPr>
        <p:spPr>
          <a:xfrm>
            <a:off x="847436" y="5983145"/>
            <a:ext cx="10515600" cy="307777"/>
          </a:xfrm>
          <a:prstGeom prst="rect">
            <a:avLst/>
          </a:prstGeom>
        </p:spPr>
        <p:txBody>
          <a:bodyPr wrap="square">
            <a:spAutoFit/>
          </a:bodyPr>
          <a:lstStyle/>
          <a:p>
            <a:r>
              <a:rPr lang="en-US" sz="1400" dirty="0" err="1"/>
              <a:t>Garrubba</a:t>
            </a:r>
            <a:r>
              <a:rPr lang="en-US" sz="1400" dirty="0"/>
              <a:t> M, </a:t>
            </a:r>
            <a:r>
              <a:rPr lang="en-US" sz="1400" dirty="0" smtClean="0"/>
              <a:t>et al. </a:t>
            </a:r>
            <a:r>
              <a:rPr lang="en-US" sz="1400" dirty="0"/>
              <a:t>Best practice to identify and prevent cognitive bias in clinical decision-making: Scoping review. </a:t>
            </a:r>
            <a:r>
              <a:rPr lang="en-US" sz="1400" dirty="0" smtClean="0"/>
              <a:t>Monash Health 2019: 1-7</a:t>
            </a:r>
            <a:endParaRPr lang="en-US" sz="1400" dirty="0"/>
          </a:p>
        </p:txBody>
      </p:sp>
      <p:sp>
        <p:nvSpPr>
          <p:cNvPr id="5" name="Date Placeholder 4"/>
          <p:cNvSpPr>
            <a:spLocks noGrp="1"/>
          </p:cNvSpPr>
          <p:nvPr>
            <p:ph type="dt" sz="half" idx="10"/>
          </p:nvPr>
        </p:nvSpPr>
        <p:spPr/>
        <p:txBody>
          <a:bodyPr/>
          <a:lstStyle/>
          <a:p>
            <a:fld id="{A809BE85-65A4-4F88-8169-8BD783AAFD49}"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40</a:t>
            </a:fld>
            <a:endParaRPr lang="en-US"/>
          </a:p>
        </p:txBody>
      </p:sp>
    </p:spTree>
    <p:extLst>
      <p:ext uri="{BB962C8B-B14F-4D97-AF65-F5344CB8AC3E}">
        <p14:creationId xmlns:p14="http://schemas.microsoft.com/office/powerpoint/2010/main" val="3043601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Publication bias</a:t>
            </a:r>
          </a:p>
          <a:p>
            <a:endParaRPr lang="en-US" dirty="0"/>
          </a:p>
        </p:txBody>
      </p:sp>
      <p:sp>
        <p:nvSpPr>
          <p:cNvPr id="4" name="Date Placeholder 3"/>
          <p:cNvSpPr>
            <a:spLocks noGrp="1"/>
          </p:cNvSpPr>
          <p:nvPr>
            <p:ph type="dt" sz="half" idx="10"/>
          </p:nvPr>
        </p:nvSpPr>
        <p:spPr/>
        <p:txBody>
          <a:bodyPr/>
          <a:lstStyle/>
          <a:p>
            <a:fld id="{17909854-8A70-4283-8B33-1784E6BBBC33}"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41</a:t>
            </a:fld>
            <a:endParaRPr lang="en-US"/>
          </a:p>
        </p:txBody>
      </p:sp>
    </p:spTree>
    <p:extLst>
      <p:ext uri="{BB962C8B-B14F-4D97-AF65-F5344CB8AC3E}">
        <p14:creationId xmlns:p14="http://schemas.microsoft.com/office/powerpoint/2010/main" val="225029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F04A486-28B6-4BD4-843D-E01B5B3908FF}"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42</a:t>
            </a:fld>
            <a:endParaRPr lang="en-US"/>
          </a:p>
        </p:txBody>
      </p:sp>
    </p:spTree>
    <p:extLst>
      <p:ext uri="{BB962C8B-B14F-4D97-AF65-F5344CB8AC3E}">
        <p14:creationId xmlns:p14="http://schemas.microsoft.com/office/powerpoint/2010/main" val="2422192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latin typeface="Times New Roman" panose="02020603050405020304" pitchFamily="18" charset="0"/>
                <a:cs typeface="Times New Roman" panose="02020603050405020304" pitchFamily="18" charset="0"/>
              </a:rPr>
              <a:t>A practical exam from EBM approach</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nSpc>
                <a:spcPct val="150000"/>
              </a:lnSpc>
              <a:spcBef>
                <a:spcPts val="0"/>
              </a:spcBef>
            </a:pPr>
            <a:r>
              <a:rPr lang="en-US" sz="2400" dirty="0" smtClean="0">
                <a:latin typeface="Times New Roman" panose="02020603050405020304" pitchFamily="18" charset="0"/>
                <a:cs typeface="Times New Roman" panose="02020603050405020304" pitchFamily="18" charset="0"/>
              </a:rPr>
              <a:t> Diagnostic </a:t>
            </a:r>
            <a:r>
              <a:rPr lang="en-US" sz="2400" dirty="0">
                <a:latin typeface="Times New Roman" panose="02020603050405020304" pitchFamily="18" charset="0"/>
                <a:cs typeface="Times New Roman" panose="02020603050405020304" pitchFamily="18" charset="0"/>
              </a:rPr>
              <a:t>accuracy studies address how well a test identifies the target condition of interest.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Sensitivity, specificity, predictive values and likelihood ratios (LRs</a:t>
            </a:r>
            <a:r>
              <a:rPr lang="en-US" sz="2400" dirty="0" smtClean="0">
                <a:latin typeface="Times New Roman" panose="02020603050405020304" pitchFamily="18" charset="0"/>
                <a:cs typeface="Times New Roman" panose="02020603050405020304" pitchFamily="18" charset="0"/>
              </a:rPr>
              <a:t>), odds ratio and accuracy </a:t>
            </a:r>
            <a:r>
              <a:rPr lang="en-US" sz="2400" dirty="0">
                <a:latin typeface="Times New Roman" panose="02020603050405020304" pitchFamily="18" charset="0"/>
                <a:cs typeface="Times New Roman" panose="02020603050405020304" pitchFamily="18" charset="0"/>
              </a:rPr>
              <a:t>are all different ways of expressing test performance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DFA3708E-538B-453E-BDC2-9F3B52405656}"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43</a:t>
            </a:fld>
            <a:endParaRPr lang="en-US"/>
          </a:p>
        </p:txBody>
      </p:sp>
    </p:spTree>
    <p:extLst>
      <p:ext uri="{BB962C8B-B14F-4D97-AF65-F5344CB8AC3E}">
        <p14:creationId xmlns:p14="http://schemas.microsoft.com/office/powerpoint/2010/main" val="20633844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C00000"/>
                </a:solidFill>
                <a:latin typeface="Times New Roman" panose="02020603050405020304" pitchFamily="18" charset="0"/>
                <a:cs typeface="Times New Roman" panose="02020603050405020304" pitchFamily="18" charset="0"/>
              </a:rPr>
              <a:t>Pretest and </a:t>
            </a:r>
            <a:r>
              <a:rPr lang="en-US" b="1" dirty="0" smtClean="0">
                <a:solidFill>
                  <a:srgbClr val="C00000"/>
                </a:solidFill>
                <a:latin typeface="Times New Roman" panose="02020603050405020304" pitchFamily="18" charset="0"/>
                <a:cs typeface="Times New Roman" panose="02020603050405020304" pitchFamily="18" charset="0"/>
              </a:rPr>
              <a:t>Posttest Probability</a:t>
            </a:r>
            <a:r>
              <a:rPr lang="en-US" dirty="0" smtClean="0">
                <a:solidFill>
                  <a:srgbClr val="C00000"/>
                </a:solidFill>
                <a:latin typeface="Times New Roman" panose="02020603050405020304" pitchFamily="18" charset="0"/>
                <a:cs typeface="Times New Roman" panose="02020603050405020304" pitchFamily="18" charset="0"/>
              </a:rPr>
              <a:t> </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nSpc>
                <a:spcPct val="170000"/>
              </a:lnSpc>
              <a:spcBef>
                <a:spcPts val="0"/>
              </a:spcBef>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pretest probability of a </a:t>
            </a:r>
            <a:r>
              <a:rPr lang="en-US" sz="2400" dirty="0" smtClean="0">
                <a:latin typeface="Times New Roman" panose="02020603050405020304" pitchFamily="18" charset="0"/>
                <a:cs typeface="Times New Roman" panose="02020603050405020304" pitchFamily="18" charset="0"/>
              </a:rPr>
              <a:t>given condition </a:t>
            </a:r>
            <a:r>
              <a:rPr lang="en-US" sz="2400" dirty="0">
                <a:latin typeface="Times New Roman" panose="02020603050405020304" pitchFamily="18" charset="0"/>
                <a:cs typeface="Times New Roman" panose="02020603050405020304" pitchFamily="18" charset="0"/>
              </a:rPr>
              <a:t>varies by physician experience, season, geography, and </a:t>
            </a:r>
            <a:r>
              <a:rPr lang="en-US" sz="2400" dirty="0" smtClean="0">
                <a:latin typeface="Times New Roman" panose="02020603050405020304" pitchFamily="18" charset="0"/>
                <a:cs typeface="Times New Roman" panose="02020603050405020304" pitchFamily="18" charset="0"/>
              </a:rPr>
              <a:t>the history </a:t>
            </a:r>
            <a:r>
              <a:rPr lang="en-US" sz="2400" dirty="0">
                <a:latin typeface="Times New Roman" panose="02020603050405020304" pitchFamily="18" charset="0"/>
                <a:cs typeface="Times New Roman" panose="02020603050405020304" pitchFamily="18" charset="0"/>
              </a:rPr>
              <a:t>and physical </a:t>
            </a:r>
            <a:r>
              <a:rPr lang="en-US" sz="2400" dirty="0" smtClean="0">
                <a:latin typeface="Times New Roman" panose="02020603050405020304" pitchFamily="18" charset="0"/>
                <a:cs typeface="Times New Roman" panose="02020603050405020304" pitchFamily="18" charset="0"/>
              </a:rPr>
              <a:t>findings.</a:t>
            </a:r>
          </a:p>
          <a:p>
            <a:pPr marL="0" indent="0">
              <a:lnSpc>
                <a:spcPct val="170000"/>
              </a:lnSpc>
              <a:spcBef>
                <a:spcPts val="0"/>
              </a:spcBef>
            </a:pPr>
            <a:r>
              <a:rPr lang="en-US" sz="2400" dirty="0" smtClean="0">
                <a:latin typeface="Times New Roman" panose="02020603050405020304" pitchFamily="18" charset="0"/>
                <a:cs typeface="Times New Roman" panose="02020603050405020304" pitchFamily="18" charset="0"/>
              </a:rPr>
              <a:t> The pretest </a:t>
            </a:r>
            <a:r>
              <a:rPr lang="en-US" sz="2400" dirty="0">
                <a:latin typeface="Times New Roman" panose="02020603050405020304" pitchFamily="18" charset="0"/>
                <a:cs typeface="Times New Roman" panose="02020603050405020304" pitchFamily="18" charset="0"/>
              </a:rPr>
              <a:t>probability is the </a:t>
            </a:r>
            <a:r>
              <a:rPr lang="en-US" sz="2400" dirty="0" smtClean="0">
                <a:latin typeface="Times New Roman" panose="02020603050405020304" pitchFamily="18" charset="0"/>
                <a:cs typeface="Times New Roman" panose="02020603050405020304" pitchFamily="18" charset="0"/>
              </a:rPr>
              <a:t>clinician’s best </a:t>
            </a:r>
            <a:r>
              <a:rPr lang="en-US" sz="2400" dirty="0">
                <a:latin typeface="Times New Roman" panose="02020603050405020304" pitchFamily="18" charset="0"/>
                <a:cs typeface="Times New Roman" panose="02020603050405020304" pitchFamily="18" charset="0"/>
              </a:rPr>
              <a:t>estimate of the probability </a:t>
            </a:r>
            <a:r>
              <a:rPr lang="en-US" sz="2400" dirty="0" smtClean="0">
                <a:latin typeface="Times New Roman" panose="02020603050405020304" pitchFamily="18" charset="0"/>
                <a:cs typeface="Times New Roman" panose="02020603050405020304" pitchFamily="18" charset="0"/>
              </a:rPr>
              <a:t>of a </a:t>
            </a:r>
            <a:r>
              <a:rPr lang="en-US" sz="2400" dirty="0">
                <a:latin typeface="Times New Roman" panose="02020603050405020304" pitchFamily="18" charset="0"/>
                <a:cs typeface="Times New Roman" panose="02020603050405020304" pitchFamily="18" charset="0"/>
              </a:rPr>
              <a:t>specific disease before </a:t>
            </a:r>
            <a:r>
              <a:rPr lang="en-US" sz="2400" dirty="0" smtClean="0">
                <a:latin typeface="Times New Roman" panose="02020603050405020304" pitchFamily="18" charset="0"/>
                <a:cs typeface="Times New Roman" panose="02020603050405020304" pitchFamily="18" charset="0"/>
              </a:rPr>
              <a:t>diagnostic testing </a:t>
            </a:r>
            <a:r>
              <a:rPr lang="en-US" sz="2400" dirty="0">
                <a:latin typeface="Times New Roman" panose="02020603050405020304" pitchFamily="18" charset="0"/>
                <a:cs typeface="Times New Roman" panose="02020603050405020304" pitchFamily="18" charset="0"/>
              </a:rPr>
              <a:t>and generally has a large impact on the diagnostic process</a:t>
            </a:r>
            <a:r>
              <a:rPr lang="en-US" sz="2400" dirty="0" smtClean="0">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fld id="{4FB007B8-8715-427C-9A68-2560D7DC17ED}"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44</a:t>
            </a:fld>
            <a:endParaRPr lang="en-US"/>
          </a:p>
        </p:txBody>
      </p:sp>
    </p:spTree>
    <p:extLst>
      <p:ext uri="{BB962C8B-B14F-4D97-AF65-F5344CB8AC3E}">
        <p14:creationId xmlns:p14="http://schemas.microsoft.com/office/powerpoint/2010/main" val="3379851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nSpc>
                <a:spcPct val="150000"/>
              </a:lnSpc>
              <a:spcBef>
                <a:spcPts val="0"/>
              </a:spcBef>
            </a:pPr>
            <a:r>
              <a:rPr lang="en-US" sz="2400" dirty="0">
                <a:latin typeface="Times New Roman" panose="02020603050405020304" pitchFamily="18" charset="0"/>
                <a:cs typeface="Times New Roman" panose="02020603050405020304" pitchFamily="18" charset="0"/>
              </a:rPr>
              <a:t>In any clinical scenario, the diagnostic test serves to modify the pretest probability, which subsequently results in a new posttest probability.</a:t>
            </a:r>
          </a:p>
          <a:p>
            <a:pPr marL="0" indent="0">
              <a:lnSpc>
                <a:spcPct val="150000"/>
              </a:lnSpc>
              <a:spcBef>
                <a:spcPts val="0"/>
              </a:spcBef>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direction and magnitude of </a:t>
            </a:r>
            <a:r>
              <a:rPr lang="en-US" sz="2400" dirty="0" smtClean="0">
                <a:latin typeface="Times New Roman" panose="02020603050405020304" pitchFamily="18" charset="0"/>
                <a:cs typeface="Times New Roman" panose="02020603050405020304" pitchFamily="18" charset="0"/>
              </a:rPr>
              <a:t>this change </a:t>
            </a:r>
            <a:r>
              <a:rPr lang="en-US" sz="2400" dirty="0">
                <a:latin typeface="Times New Roman" panose="02020603050405020304" pitchFamily="18" charset="0"/>
                <a:cs typeface="Times New Roman" panose="02020603050405020304" pitchFamily="18" charset="0"/>
              </a:rPr>
              <a:t>are determined by the </a:t>
            </a:r>
            <a:r>
              <a:rPr lang="en-US" sz="2400" dirty="0" smtClean="0">
                <a:latin typeface="Times New Roman" panose="02020603050405020304" pitchFamily="18" charset="0"/>
                <a:cs typeface="Times New Roman" panose="02020603050405020304" pitchFamily="18" charset="0"/>
              </a:rPr>
              <a:t>test’s properties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sensitivity, </a:t>
            </a:r>
            <a:r>
              <a:rPr lang="en-US" sz="2400" dirty="0" smtClean="0">
                <a:latin typeface="Times New Roman" panose="02020603050405020304" pitchFamily="18" charset="0"/>
                <a:cs typeface="Times New Roman" panose="02020603050405020304" pitchFamily="18" charset="0"/>
              </a:rPr>
              <a:t>specificity, positive/negative </a:t>
            </a:r>
            <a:r>
              <a:rPr lang="en-US" sz="2400" dirty="0">
                <a:latin typeface="Times New Roman" panose="02020603050405020304" pitchFamily="18" charset="0"/>
                <a:cs typeface="Times New Roman" panose="02020603050405020304" pitchFamily="18" charset="0"/>
              </a:rPr>
              <a:t>predictive </a:t>
            </a:r>
            <a:r>
              <a:rPr lang="en-US" sz="2400" dirty="0" smtClean="0">
                <a:latin typeface="Times New Roman" panose="02020603050405020304" pitchFamily="18" charset="0"/>
                <a:cs typeface="Times New Roman" panose="02020603050405020304" pitchFamily="18" charset="0"/>
              </a:rPr>
              <a:t>values, and </a:t>
            </a:r>
            <a:r>
              <a:rPr lang="en-US" sz="2400" dirty="0">
                <a:latin typeface="Times New Roman" panose="02020603050405020304" pitchFamily="18" charset="0"/>
                <a:cs typeface="Times New Roman" panose="02020603050405020304" pitchFamily="18" charset="0"/>
              </a:rPr>
              <a:t>likelihood ratios</a:t>
            </a:r>
            <a:r>
              <a:rPr lang="en-US" sz="2400" dirty="0" smtClean="0">
                <a:latin typeface="Times New Roman" panose="02020603050405020304" pitchFamily="18" charset="0"/>
                <a:cs typeface="Times New Roman" panose="02020603050405020304" pitchFamily="18" charset="0"/>
              </a:rPr>
              <a:t>).</a:t>
            </a:r>
            <a:endParaRPr lang="en-US" sz="2400" dirty="0"/>
          </a:p>
        </p:txBody>
      </p:sp>
      <p:sp>
        <p:nvSpPr>
          <p:cNvPr id="4" name="Date Placeholder 3"/>
          <p:cNvSpPr>
            <a:spLocks noGrp="1"/>
          </p:cNvSpPr>
          <p:nvPr>
            <p:ph type="dt" sz="half" idx="10"/>
          </p:nvPr>
        </p:nvSpPr>
        <p:spPr/>
        <p:txBody>
          <a:bodyPr/>
          <a:lstStyle/>
          <a:p>
            <a:fld id="{071AE728-D263-4A78-B914-F93F21C21F08}"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45</a:t>
            </a:fld>
            <a:endParaRPr lang="en-US"/>
          </a:p>
        </p:txBody>
      </p:sp>
    </p:spTree>
    <p:extLst>
      <p:ext uri="{BB962C8B-B14F-4D97-AF65-F5344CB8AC3E}">
        <p14:creationId xmlns:p14="http://schemas.microsoft.com/office/powerpoint/2010/main" val="10802676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lnSpc>
                <a:spcPct val="150000"/>
              </a:lnSpc>
              <a:spcBef>
                <a:spcPts val="0"/>
              </a:spcBef>
            </a:pPr>
            <a:r>
              <a:rPr lang="en-US" dirty="0">
                <a:latin typeface="Times New Roman" panose="02020603050405020304" pitchFamily="18" charset="0"/>
                <a:cs typeface="Times New Roman" panose="02020603050405020304" pitchFamily="18" charset="0"/>
              </a:rPr>
              <a:t>It is known that scoring systems can provide a </a:t>
            </a:r>
            <a:r>
              <a:rPr lang="en-US" dirty="0" smtClean="0">
                <a:latin typeface="Times New Roman" panose="02020603050405020304" pitchFamily="18" charset="0"/>
                <a:cs typeface="Times New Roman" panose="02020603050405020304" pitchFamily="18" charset="0"/>
              </a:rPr>
              <a:t>quick, simple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(lower invasive) and </a:t>
            </a:r>
            <a:r>
              <a:rPr lang="en-US" dirty="0">
                <a:latin typeface="Times New Roman" panose="02020603050405020304" pitchFamily="18" charset="0"/>
                <a:cs typeface="Times New Roman" panose="02020603050405020304" pitchFamily="18" charset="0"/>
              </a:rPr>
              <a:t>inexpensive tool for checking a clinical diagnosis. If there is a broad discrepancy between the score and </a:t>
            </a:r>
            <a:r>
              <a:rPr lang="en-US" dirty="0" smtClean="0">
                <a:latin typeface="Times New Roman" panose="02020603050405020304" pitchFamily="18" charset="0"/>
                <a:cs typeface="Times New Roman" panose="02020603050405020304" pitchFamily="18" charset="0"/>
              </a:rPr>
              <a:t>the initial </a:t>
            </a:r>
            <a:r>
              <a:rPr lang="en-US" dirty="0">
                <a:latin typeface="Times New Roman" panose="02020603050405020304" pitchFamily="18" charset="0"/>
                <a:cs typeface="Times New Roman" panose="02020603050405020304" pitchFamily="18" charset="0"/>
              </a:rPr>
              <a:t>clinical diagnosis, the possibility of error in that diagnosis should be </a:t>
            </a:r>
            <a:r>
              <a:rPr lang="en-US" dirty="0" smtClean="0">
                <a:latin typeface="Times New Roman" panose="02020603050405020304" pitchFamily="18" charset="0"/>
                <a:cs typeface="Times New Roman" panose="02020603050405020304" pitchFamily="18" charset="0"/>
              </a:rPr>
              <a:t>considered.</a:t>
            </a:r>
          </a:p>
          <a:p>
            <a:pPr marL="0" indent="0">
              <a:lnSpc>
                <a:spcPct val="150000"/>
              </a:lnSpc>
              <a:spcBef>
                <a:spcPts val="0"/>
              </a:spcBef>
            </a:pPr>
            <a:r>
              <a:rPr lang="en-US" dirty="0" smtClean="0">
                <a:latin typeface="Times New Roman" panose="02020603050405020304" pitchFamily="18" charset="0"/>
                <a:cs typeface="Times New Roman" panose="02020603050405020304" pitchFamily="18" charset="0"/>
              </a:rPr>
              <a:t>Scoring </a:t>
            </a:r>
            <a:r>
              <a:rPr lang="en-US" dirty="0">
                <a:latin typeface="Times New Roman" panose="02020603050405020304" pitchFamily="18" charset="0"/>
                <a:cs typeface="Times New Roman" panose="02020603050405020304" pitchFamily="18" charset="0"/>
              </a:rPr>
              <a:t>systems also suggest </a:t>
            </a:r>
            <a:r>
              <a:rPr lang="en-US" dirty="0" smtClean="0">
                <a:latin typeface="Times New Roman" panose="02020603050405020304" pitchFamily="18" charset="0"/>
                <a:cs typeface="Times New Roman" panose="02020603050405020304" pitchFamily="18" charset="0"/>
              </a:rPr>
              <a:t>the existence </a:t>
            </a:r>
            <a:r>
              <a:rPr lang="en-US" dirty="0">
                <a:latin typeface="Times New Roman" panose="02020603050405020304" pitchFamily="18" charset="0"/>
                <a:cs typeface="Times New Roman" panose="02020603050405020304" pitchFamily="18" charset="0"/>
              </a:rPr>
              <a:t>of a carrier state rather than a streptococcal </a:t>
            </a:r>
            <a:r>
              <a:rPr lang="en-US" dirty="0" smtClean="0">
                <a:latin typeface="Times New Roman" panose="02020603050405020304" pitchFamily="18" charset="0"/>
                <a:cs typeface="Times New Roman" panose="02020603050405020304" pitchFamily="18" charset="0"/>
              </a:rPr>
              <a:t>illness in </a:t>
            </a:r>
            <a:r>
              <a:rPr lang="en-US" dirty="0">
                <a:latin typeface="Times New Roman" panose="02020603050405020304" pitchFamily="18" charset="0"/>
                <a:cs typeface="Times New Roman" panose="02020603050405020304" pitchFamily="18" charset="0"/>
              </a:rPr>
              <a:t>patients with a low score and positive cultures, and suggest the possibility of laboratory error in those with high </a:t>
            </a:r>
            <a:r>
              <a:rPr lang="en-US" dirty="0" smtClean="0">
                <a:latin typeface="Times New Roman" panose="02020603050405020304" pitchFamily="18" charset="0"/>
                <a:cs typeface="Times New Roman" panose="02020603050405020304" pitchFamily="18" charset="0"/>
              </a:rPr>
              <a:t>scores and </a:t>
            </a:r>
            <a:r>
              <a:rPr lang="en-US" dirty="0">
                <a:latin typeface="Times New Roman" panose="02020603050405020304" pitchFamily="18" charset="0"/>
                <a:cs typeface="Times New Roman" panose="02020603050405020304" pitchFamily="18" charset="0"/>
              </a:rPr>
              <a:t>negative cultures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C235C05F-F1F4-4B4D-AEDD-6518B840778A}"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46</a:t>
            </a:fld>
            <a:endParaRPr lang="en-US"/>
          </a:p>
        </p:txBody>
      </p:sp>
    </p:spTree>
    <p:extLst>
      <p:ext uri="{BB962C8B-B14F-4D97-AF65-F5344CB8AC3E}">
        <p14:creationId xmlns:p14="http://schemas.microsoft.com/office/powerpoint/2010/main" val="20992756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nSpc>
                <a:spcPct val="150000"/>
              </a:lnSpc>
              <a:spcBef>
                <a:spcPts val="0"/>
              </a:spcBef>
            </a:pPr>
            <a:r>
              <a:rPr lang="en-US" sz="2600" dirty="0">
                <a:latin typeface="Times New Roman" panose="02020603050405020304" pitchFamily="18" charset="0"/>
                <a:cs typeface="Times New Roman" panose="02020603050405020304" pitchFamily="18" charset="0"/>
              </a:rPr>
              <a:t>Scoring systems can also be of considerable value to </a:t>
            </a:r>
            <a:r>
              <a:rPr lang="en-US" sz="2600" dirty="0" err="1">
                <a:latin typeface="Times New Roman" panose="02020603050405020304" pitchFamily="18" charset="0"/>
                <a:cs typeface="Times New Roman" panose="02020603050405020304" pitchFamily="18" charset="0"/>
              </a:rPr>
              <a:t>nonphysician</a:t>
            </a:r>
            <a:r>
              <a:rPr lang="en-US" sz="2600" dirty="0">
                <a:latin typeface="Times New Roman" panose="02020603050405020304" pitchFamily="18" charset="0"/>
                <a:cs typeface="Times New Roman" panose="02020603050405020304" pitchFamily="18" charset="0"/>
              </a:rPr>
              <a:t> medical personnel, </a:t>
            </a:r>
            <a:r>
              <a:rPr lang="en-US" sz="2600" dirty="0" smtClean="0">
                <a:latin typeface="Times New Roman" panose="02020603050405020304" pitchFamily="18" charset="0"/>
                <a:cs typeface="Times New Roman" panose="02020603050405020304" pitchFamily="18" charset="0"/>
              </a:rPr>
              <a:t>especially where </a:t>
            </a:r>
            <a:r>
              <a:rPr lang="en-US" sz="2600" dirty="0">
                <a:latin typeface="Times New Roman" panose="02020603050405020304" pitchFamily="18" charset="0"/>
                <a:cs typeface="Times New Roman" panose="02020603050405020304" pitchFamily="18" charset="0"/>
              </a:rPr>
              <a:t>physicians are in short supply, in indicating the possibility of a streptococcal infection.</a:t>
            </a:r>
          </a:p>
          <a:p>
            <a:pPr marL="0" indent="0">
              <a:lnSpc>
                <a:spcPct val="150000"/>
              </a:lnSpc>
              <a:spcBef>
                <a:spcPts val="0"/>
              </a:spcBef>
            </a:pPr>
            <a:r>
              <a:rPr lang="en-US" sz="2600" dirty="0" smtClean="0">
                <a:latin typeface="Times New Roman" panose="02020603050405020304" pitchFamily="18" charset="0"/>
                <a:cs typeface="Times New Roman" panose="02020603050405020304" pitchFamily="18" charset="0"/>
              </a:rPr>
              <a:t>Breese </a:t>
            </a:r>
            <a:r>
              <a:rPr lang="en-US" sz="2600" dirty="0">
                <a:latin typeface="Times New Roman" panose="02020603050405020304" pitchFamily="18" charset="0"/>
                <a:cs typeface="Times New Roman" panose="02020603050405020304" pitchFamily="18" charset="0"/>
              </a:rPr>
              <a:t>reported that </a:t>
            </a:r>
            <a:r>
              <a:rPr lang="en-US" sz="2600" dirty="0" smtClean="0">
                <a:latin typeface="Times New Roman" panose="02020603050405020304" pitchFamily="18" charset="0"/>
                <a:cs typeface="Times New Roman" panose="02020603050405020304" pitchFamily="18" charset="0"/>
              </a:rPr>
              <a:t>the 9-factor </a:t>
            </a:r>
            <a:r>
              <a:rPr lang="en-US" sz="2600" dirty="0">
                <a:latin typeface="Times New Roman" panose="02020603050405020304" pitchFamily="18" charset="0"/>
                <a:cs typeface="Times New Roman" panose="02020603050405020304" pitchFamily="18" charset="0"/>
              </a:rPr>
              <a:t>scoring system was sufficiently accurate and </a:t>
            </a:r>
            <a:r>
              <a:rPr lang="en-US" sz="2600" dirty="0" smtClean="0">
                <a:latin typeface="Times New Roman" panose="02020603050405020304" pitchFamily="18" charset="0"/>
                <a:cs typeface="Times New Roman" panose="02020603050405020304" pitchFamily="18" charset="0"/>
              </a:rPr>
              <a:t>simple to </a:t>
            </a:r>
            <a:r>
              <a:rPr lang="en-US" sz="2600" dirty="0">
                <a:latin typeface="Times New Roman" panose="02020603050405020304" pitchFamily="18" charset="0"/>
                <a:cs typeface="Times New Roman" panose="02020603050405020304" pitchFamily="18" charset="0"/>
              </a:rPr>
              <a:t>use in clinical situations where a tentative </a:t>
            </a:r>
            <a:r>
              <a:rPr lang="en-US" sz="2600" dirty="0" smtClean="0">
                <a:latin typeface="Times New Roman" panose="02020603050405020304" pitchFamily="18" charset="0"/>
                <a:cs typeface="Times New Roman" panose="02020603050405020304" pitchFamily="18" charset="0"/>
              </a:rPr>
              <a:t>quantitative estimate </a:t>
            </a:r>
            <a:r>
              <a:rPr lang="en-US" sz="2600" dirty="0">
                <a:latin typeface="Times New Roman" panose="02020603050405020304" pitchFamily="18" charset="0"/>
                <a:cs typeface="Times New Roman" panose="02020603050405020304" pitchFamily="18" charset="0"/>
              </a:rPr>
              <a:t>of the probability of a streptococcal infection </a:t>
            </a:r>
            <a:r>
              <a:rPr lang="en-US" sz="2600" dirty="0" smtClean="0">
                <a:latin typeface="Times New Roman" panose="02020603050405020304" pitchFamily="18" charset="0"/>
                <a:cs typeface="Times New Roman" panose="02020603050405020304" pitchFamily="18" charset="0"/>
              </a:rPr>
              <a:t>would be </a:t>
            </a:r>
            <a:r>
              <a:rPr lang="en-US" sz="2600" dirty="0">
                <a:latin typeface="Times New Roman" panose="02020603050405020304" pitchFamily="18" charset="0"/>
                <a:cs typeface="Times New Roman" panose="02020603050405020304" pitchFamily="18" charset="0"/>
              </a:rPr>
              <a:t>useful before the culture reports</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5B5E5027-E2F6-4EA9-B260-3E63FFF6E5C1}"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47</a:t>
            </a:fld>
            <a:endParaRPr lang="en-US"/>
          </a:p>
        </p:txBody>
      </p:sp>
    </p:spTree>
    <p:extLst>
      <p:ext uri="{BB962C8B-B14F-4D97-AF65-F5344CB8AC3E}">
        <p14:creationId xmlns:p14="http://schemas.microsoft.com/office/powerpoint/2010/main" val="11851366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nSpc>
                <a:spcPct val="150000"/>
              </a:lnSpc>
              <a:spcBef>
                <a:spcPts val="0"/>
              </a:spcBef>
            </a:pPr>
            <a:r>
              <a:rPr lang="en-US" dirty="0">
                <a:latin typeface="Times New Roman" panose="02020603050405020304" pitchFamily="18" charset="0"/>
                <a:cs typeface="Times New Roman" panose="02020603050405020304" pitchFamily="18" charset="0"/>
              </a:rPr>
              <a:t>Use of a simple nomogram initially proposed by </a:t>
            </a:r>
            <a:r>
              <a:rPr lang="en-US" dirty="0" smtClean="0">
                <a:latin typeface="Times New Roman" panose="02020603050405020304" pitchFamily="18" charset="0"/>
                <a:cs typeface="Times New Roman" panose="02020603050405020304" pitchFamily="18" charset="0"/>
              </a:rPr>
              <a:t>Fagan allows </a:t>
            </a:r>
            <a:r>
              <a:rPr lang="en-US" dirty="0">
                <a:latin typeface="Times New Roman" panose="02020603050405020304" pitchFamily="18" charset="0"/>
                <a:cs typeface="Times New Roman" panose="02020603050405020304" pitchFamily="18" charset="0"/>
              </a:rPr>
              <a:t>easy conversion from </a:t>
            </a:r>
            <a:r>
              <a:rPr lang="en-US" dirty="0" smtClean="0">
                <a:latin typeface="Times New Roman" panose="02020603050405020304" pitchFamily="18" charset="0"/>
                <a:cs typeface="Times New Roman" panose="02020603050405020304" pitchFamily="18" charset="0"/>
              </a:rPr>
              <a:t>pretest to </a:t>
            </a:r>
            <a:r>
              <a:rPr lang="en-US" dirty="0">
                <a:latin typeface="Times New Roman" panose="02020603050405020304" pitchFamily="18" charset="0"/>
                <a:cs typeface="Times New Roman" panose="02020603050405020304" pitchFamily="18" charset="0"/>
              </a:rPr>
              <a:t>posttest probability using the LR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E1A0940-69AE-4DA7-89EF-CB709594D526}"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48</a:t>
            </a:fld>
            <a:endParaRPr lang="en-US"/>
          </a:p>
        </p:txBody>
      </p:sp>
    </p:spTree>
    <p:extLst>
      <p:ext uri="{BB962C8B-B14F-4D97-AF65-F5344CB8AC3E}">
        <p14:creationId xmlns:p14="http://schemas.microsoft.com/office/powerpoint/2010/main" val="5684622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lnSpc>
                <a:spcPct val="150000"/>
              </a:lnSpc>
              <a:spcBef>
                <a:spcPts val="0"/>
              </a:spcBef>
            </a:pPr>
            <a:r>
              <a:rPr lang="en-US" dirty="0">
                <a:latin typeface="Times New Roman" panose="02020603050405020304" pitchFamily="18" charset="0"/>
                <a:cs typeface="Times New Roman" panose="02020603050405020304" pitchFamily="18" charset="0"/>
              </a:rPr>
              <a:t>Ultimately, the value of a test will depend upon its ability </a:t>
            </a:r>
            <a:r>
              <a:rPr lang="en-US" dirty="0" smtClean="0">
                <a:latin typeface="Times New Roman" panose="02020603050405020304" pitchFamily="18" charset="0"/>
                <a:cs typeface="Times New Roman" panose="02020603050405020304" pitchFamily="18" charset="0"/>
              </a:rPr>
              <a:t>to alter </a:t>
            </a:r>
            <a:r>
              <a:rPr lang="en-US" dirty="0">
                <a:latin typeface="Times New Roman" panose="02020603050405020304" pitchFamily="18" charset="0"/>
                <a:cs typeface="Times New Roman" panose="02020603050405020304" pitchFamily="18" charset="0"/>
              </a:rPr>
              <a:t>a pre-test probability of a target condition into a posttest probability that will influence a clinical </a:t>
            </a:r>
            <a:r>
              <a:rPr lang="en-US" dirty="0" smtClean="0">
                <a:latin typeface="Times New Roman" panose="02020603050405020304" pitchFamily="18" charset="0"/>
                <a:cs typeface="Times New Roman" panose="02020603050405020304" pitchFamily="18" charset="0"/>
              </a:rPr>
              <a:t>management decision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nSpc>
                <a:spcPct val="150000"/>
              </a:lnSpc>
              <a:spcBef>
                <a:spcPts val="0"/>
              </a:spcBef>
            </a:pPr>
            <a:r>
              <a:rPr lang="en-US" dirty="0">
                <a:latin typeface="Times New Roman" panose="02020603050405020304" pitchFamily="18" charset="0"/>
                <a:cs typeface="Times New Roman" panose="02020603050405020304" pitchFamily="18" charset="0"/>
              </a:rPr>
              <a:t>This can be achieved through the application </a:t>
            </a:r>
            <a:r>
              <a:rPr lang="en-US" dirty="0" smtClean="0">
                <a:latin typeface="Times New Roman" panose="02020603050405020304" pitchFamily="18" charset="0"/>
                <a:cs typeface="Times New Roman" panose="02020603050405020304" pitchFamily="18" charset="0"/>
              </a:rPr>
              <a:t>of LRs.</a:t>
            </a:r>
          </a:p>
          <a:p>
            <a:pPr marL="0" indent="0">
              <a:lnSpc>
                <a:spcPct val="150000"/>
              </a:lnSpc>
              <a:spcBef>
                <a:spcPts val="0"/>
              </a:spcBef>
            </a:pPr>
            <a:r>
              <a:rPr lang="en-US" dirty="0">
                <a:latin typeface="Times New Roman" panose="02020603050405020304" pitchFamily="18" charset="0"/>
                <a:cs typeface="Times New Roman" panose="02020603050405020304" pitchFamily="18" charset="0"/>
              </a:rPr>
              <a:t>A positive LR &gt;10 and </a:t>
            </a:r>
            <a:r>
              <a:rPr lang="en-US" dirty="0" smtClean="0">
                <a:latin typeface="Times New Roman" panose="02020603050405020304" pitchFamily="18" charset="0"/>
                <a:cs typeface="Times New Roman" panose="02020603050405020304" pitchFamily="18" charset="0"/>
              </a:rPr>
              <a:t>a negative </a:t>
            </a:r>
            <a:r>
              <a:rPr lang="en-US" dirty="0">
                <a:latin typeface="Times New Roman" panose="02020603050405020304" pitchFamily="18" charset="0"/>
                <a:cs typeface="Times New Roman" panose="02020603050405020304" pitchFamily="18" charset="0"/>
              </a:rPr>
              <a:t>LR &lt;0.1 are considered to </a:t>
            </a:r>
            <a:r>
              <a:rPr lang="en-US" dirty="0" smtClean="0">
                <a:latin typeface="Times New Roman" panose="02020603050405020304" pitchFamily="18" charset="0"/>
                <a:cs typeface="Times New Roman" panose="02020603050405020304" pitchFamily="18" charset="0"/>
              </a:rPr>
              <a:t>exert highly significant changes </a:t>
            </a:r>
            <a:r>
              <a:rPr lang="en-US" dirty="0">
                <a:latin typeface="Times New Roman" panose="02020603050405020304" pitchFamily="18" charset="0"/>
                <a:cs typeface="Times New Roman" panose="02020603050405020304" pitchFamily="18" charset="0"/>
              </a:rPr>
              <a:t>in probability, such as to alter clinical management</a:t>
            </a:r>
            <a:r>
              <a:rPr lang="en-US" dirty="0" smtClean="0">
                <a:latin typeface="Times New Roman" panose="02020603050405020304" pitchFamily="18" charset="0"/>
                <a:cs typeface="Times New Roman" panose="02020603050405020304" pitchFamily="18" charset="0"/>
              </a:rPr>
              <a:t>.</a:t>
            </a:r>
          </a:p>
          <a:p>
            <a:pPr marL="0" indent="0">
              <a:lnSpc>
                <a:spcPct val="150000"/>
              </a:lnSpc>
              <a:spcBef>
                <a:spcPts val="0"/>
              </a:spcBef>
            </a:pPr>
            <a:r>
              <a:rPr lang="en-US" dirty="0">
                <a:latin typeface="Times New Roman" panose="02020603050405020304" pitchFamily="18" charset="0"/>
                <a:cs typeface="Times New Roman" panose="02020603050405020304" pitchFamily="18" charset="0"/>
              </a:rPr>
              <a:t>Application of Fagan’s nomogram is a way of making </a:t>
            </a:r>
            <a:r>
              <a:rPr lang="en-US" dirty="0" smtClean="0">
                <a:latin typeface="Times New Roman" panose="02020603050405020304" pitchFamily="18" charset="0"/>
                <a:cs typeface="Times New Roman" panose="02020603050405020304" pitchFamily="18" charset="0"/>
              </a:rPr>
              <a:t>these changes </a:t>
            </a:r>
            <a:r>
              <a:rPr lang="en-US" dirty="0">
                <a:latin typeface="Times New Roman" panose="02020603050405020304" pitchFamily="18" charset="0"/>
                <a:cs typeface="Times New Roman" panose="02020603050405020304" pitchFamily="18" charset="0"/>
              </a:rPr>
              <a:t>in probability by graphical means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09A845EF-77FF-4C33-A1B1-524719C5996E}"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49</a:t>
            </a:fld>
            <a:endParaRPr lang="en-US"/>
          </a:p>
        </p:txBody>
      </p:sp>
    </p:spTree>
    <p:extLst>
      <p:ext uri="{BB962C8B-B14F-4D97-AF65-F5344CB8AC3E}">
        <p14:creationId xmlns:p14="http://schemas.microsoft.com/office/powerpoint/2010/main" val="1956101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err="1">
                <a:latin typeface="Times New Roman" panose="02020603050405020304" pitchFamily="18" charset="0"/>
                <a:cs typeface="Times New Roman" panose="02020603050405020304" pitchFamily="18" charset="0"/>
              </a:rPr>
              <a:t>Paraclinics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Pharmaceutical company</a:t>
            </a:r>
          </a:p>
          <a:p>
            <a:r>
              <a:rPr lang="en-US" dirty="0">
                <a:latin typeface="Times New Roman" panose="02020603050405020304" pitchFamily="18" charset="0"/>
                <a:cs typeface="Times New Roman" panose="02020603050405020304" pitchFamily="18" charset="0"/>
              </a:rPr>
              <a:t>Cost</a:t>
            </a:r>
          </a:p>
          <a:p>
            <a:r>
              <a:rPr lang="en-US" dirty="0" smtClean="0">
                <a:latin typeface="Times New Roman" panose="02020603050405020304" pitchFamily="18" charset="0"/>
                <a:cs typeface="Times New Roman" panose="02020603050405020304" pitchFamily="18" charset="0"/>
              </a:rPr>
              <a:t>Diagnostic/Treatment threshold</a:t>
            </a:r>
          </a:p>
          <a:p>
            <a:r>
              <a:rPr lang="en-US" dirty="0" smtClean="0">
                <a:latin typeface="Times New Roman" panose="02020603050405020304" pitchFamily="18" charset="0"/>
                <a:cs typeface="Times New Roman" panose="02020603050405020304" pitchFamily="18" charset="0"/>
              </a:rPr>
              <a:t>Emergency/chronic disease</a:t>
            </a:r>
          </a:p>
          <a:p>
            <a:r>
              <a:rPr lang="en-US" dirty="0" smtClean="0">
                <a:latin typeface="Times New Roman" panose="02020603050405020304" pitchFamily="18" charset="0"/>
                <a:cs typeface="Times New Roman" panose="02020603050405020304" pitchFamily="18" charset="0"/>
              </a:rPr>
              <a:t>Simple/Complicated disease</a:t>
            </a:r>
          </a:p>
          <a:p>
            <a:r>
              <a:rPr lang="en-US" dirty="0" smtClean="0">
                <a:latin typeface="Times New Roman" panose="02020603050405020304" pitchFamily="18" charset="0"/>
                <a:cs typeface="Times New Roman" panose="02020603050405020304" pitchFamily="18" charset="0"/>
              </a:rPr>
              <a:t>Prevalent/rare disease</a:t>
            </a:r>
          </a:p>
          <a:p>
            <a:r>
              <a:rPr lang="en-US" dirty="0" smtClean="0">
                <a:latin typeface="Times New Roman" panose="02020603050405020304" pitchFamily="18" charset="0"/>
                <a:cs typeface="Times New Roman" panose="02020603050405020304" pitchFamily="18" charset="0"/>
              </a:rPr>
              <a:t>Policymakers</a:t>
            </a:r>
          </a:p>
          <a:p>
            <a:r>
              <a:rPr lang="en-US" dirty="0" smtClean="0">
                <a:latin typeface="Times New Roman" panose="02020603050405020304" pitchFamily="18" charset="0"/>
                <a:cs typeface="Times New Roman" panose="02020603050405020304" pitchFamily="18" charset="0"/>
              </a:rPr>
              <a:t>Time</a:t>
            </a:r>
          </a:p>
          <a:p>
            <a:r>
              <a:rPr lang="en-US" dirty="0" smtClean="0">
                <a:latin typeface="Times New Roman" panose="02020603050405020304" pitchFamily="18" charset="0"/>
                <a:cs typeface="Times New Roman" panose="02020603050405020304" pitchFamily="18" charset="0"/>
              </a:rPr>
              <a:t>Ethical/legal issues</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FD988AD-E199-4851-BC9B-4BF36230296B}"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5</a:t>
            </a:fld>
            <a:endParaRPr lang="en-US"/>
          </a:p>
        </p:txBody>
      </p:sp>
    </p:spTree>
    <p:extLst>
      <p:ext uri="{BB962C8B-B14F-4D97-AF65-F5344CB8AC3E}">
        <p14:creationId xmlns:p14="http://schemas.microsoft.com/office/powerpoint/2010/main" val="1471047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42975" y="365125"/>
            <a:ext cx="5679498" cy="4483966"/>
          </a:xfrm>
          <a:prstGeom prst="rect">
            <a:avLst/>
          </a:prstGeom>
        </p:spPr>
      </p:pic>
      <p:pic>
        <p:nvPicPr>
          <p:cNvPr id="5" name="Picture 4"/>
          <p:cNvPicPr>
            <a:picLocks noChangeAspect="1"/>
          </p:cNvPicPr>
          <p:nvPr/>
        </p:nvPicPr>
        <p:blipFill>
          <a:blip r:embed="rId3"/>
          <a:stretch>
            <a:fillRect/>
          </a:stretch>
        </p:blipFill>
        <p:spPr>
          <a:xfrm>
            <a:off x="6522151" y="840510"/>
            <a:ext cx="4831649" cy="2474328"/>
          </a:xfrm>
          <a:prstGeom prst="rect">
            <a:avLst/>
          </a:prstGeom>
        </p:spPr>
      </p:pic>
      <p:pic>
        <p:nvPicPr>
          <p:cNvPr id="6" name="Picture 5"/>
          <p:cNvPicPr>
            <a:picLocks noChangeAspect="1"/>
          </p:cNvPicPr>
          <p:nvPr/>
        </p:nvPicPr>
        <p:blipFill>
          <a:blip r:embed="rId4"/>
          <a:stretch>
            <a:fillRect/>
          </a:stretch>
        </p:blipFill>
        <p:spPr>
          <a:xfrm>
            <a:off x="1633537" y="5486110"/>
            <a:ext cx="8924925" cy="542925"/>
          </a:xfrm>
          <a:prstGeom prst="rect">
            <a:avLst/>
          </a:prstGeom>
        </p:spPr>
      </p:pic>
      <p:sp>
        <p:nvSpPr>
          <p:cNvPr id="7" name="Date Placeholder 6"/>
          <p:cNvSpPr>
            <a:spLocks noGrp="1"/>
          </p:cNvSpPr>
          <p:nvPr>
            <p:ph type="dt" sz="half" idx="10"/>
          </p:nvPr>
        </p:nvSpPr>
        <p:spPr/>
        <p:txBody>
          <a:bodyPr/>
          <a:lstStyle/>
          <a:p>
            <a:fld id="{6B512726-4BDB-4B4D-8273-BA57D0631BDF}" type="datetime1">
              <a:rPr lang="en-US" smtClean="0"/>
              <a:t>1/28/2024</a:t>
            </a:fld>
            <a:endParaRPr lang="en-US"/>
          </a:p>
        </p:txBody>
      </p:sp>
      <p:sp>
        <p:nvSpPr>
          <p:cNvPr id="8" name="Slide Number Placeholder 7"/>
          <p:cNvSpPr>
            <a:spLocks noGrp="1"/>
          </p:cNvSpPr>
          <p:nvPr>
            <p:ph type="sldNum" sz="quarter" idx="12"/>
          </p:nvPr>
        </p:nvSpPr>
        <p:spPr/>
        <p:txBody>
          <a:bodyPr/>
          <a:lstStyle/>
          <a:p>
            <a:fld id="{D3C6F9C7-5C1B-4D3D-B969-CAED8D7BB201}" type="slidenum">
              <a:rPr lang="en-US" smtClean="0"/>
              <a:t>50</a:t>
            </a:fld>
            <a:endParaRPr lang="en-US"/>
          </a:p>
        </p:txBody>
      </p:sp>
    </p:spTree>
    <p:extLst>
      <p:ext uri="{BB962C8B-B14F-4D97-AF65-F5344CB8AC3E}">
        <p14:creationId xmlns:p14="http://schemas.microsoft.com/office/powerpoint/2010/main" val="2322467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9964"/>
            <a:ext cx="10515600" cy="4966999"/>
          </a:xfrm>
        </p:spPr>
        <p:txBody>
          <a:bodyPr>
            <a:noAutofit/>
          </a:bodyPr>
          <a:lstStyle/>
          <a:p>
            <a:pPr marL="0" indent="0">
              <a:lnSpc>
                <a:spcPct val="150000"/>
              </a:lnSpc>
              <a:spcBef>
                <a:spcPts val="0"/>
              </a:spcBef>
            </a:pPr>
            <a:r>
              <a:rPr lang="en-US" sz="2400" dirty="0">
                <a:latin typeface="Times New Roman" panose="02020603050405020304" pitchFamily="18" charset="0"/>
                <a:cs typeface="Times New Roman" panose="02020603050405020304" pitchFamily="18" charset="0"/>
              </a:rPr>
              <a:t>At lower BNP cut-offs, e.g. 50 </a:t>
            </a:r>
            <a:r>
              <a:rPr lang="en-US" sz="2400" dirty="0" err="1">
                <a:latin typeface="Times New Roman" panose="02020603050405020304" pitchFamily="18" charset="0"/>
                <a:cs typeface="Times New Roman" panose="02020603050405020304" pitchFamily="18" charset="0"/>
              </a:rPr>
              <a:t>pg</a:t>
            </a:r>
            <a:r>
              <a:rPr lang="en-US" sz="2400" dirty="0">
                <a:latin typeface="Times New Roman" panose="02020603050405020304" pitchFamily="18" charset="0"/>
                <a:cs typeface="Times New Roman" panose="02020603050405020304" pitchFamily="18" charset="0"/>
              </a:rPr>
              <a:t>/mL (17 µ</a:t>
            </a:r>
            <a:r>
              <a:rPr lang="en-US" sz="2400" dirty="0" err="1">
                <a:latin typeface="Times New Roman" panose="02020603050405020304" pitchFamily="18" charset="0"/>
                <a:cs typeface="Times New Roman" panose="02020603050405020304" pitchFamily="18" charset="0"/>
              </a:rPr>
              <a:t>mol</a:t>
            </a:r>
            <a:r>
              <a:rPr lang="en-US" sz="2400" dirty="0">
                <a:latin typeface="Times New Roman" panose="02020603050405020304" pitchFamily="18" charset="0"/>
                <a:cs typeface="Times New Roman" panose="02020603050405020304" pitchFamily="18" charset="0"/>
              </a:rPr>
              <a:t>/L), there </a:t>
            </a:r>
            <a:r>
              <a:rPr lang="en-US" sz="2400" dirty="0" smtClean="0">
                <a:latin typeface="Times New Roman" panose="02020603050405020304" pitchFamily="18" charset="0"/>
                <a:cs typeface="Times New Roman" panose="02020603050405020304" pitchFamily="18" charset="0"/>
              </a:rPr>
              <a:t>is higher </a:t>
            </a:r>
            <a:r>
              <a:rPr lang="en-US" sz="2400" dirty="0">
                <a:latin typeface="Times New Roman" panose="02020603050405020304" pitchFamily="18" charset="0"/>
                <a:cs typeface="Times New Roman" panose="02020603050405020304" pitchFamily="18" charset="0"/>
              </a:rPr>
              <a:t>sensitivity or better ability to identify patients with </a:t>
            </a:r>
            <a:r>
              <a:rPr lang="en-US" sz="2400" dirty="0" smtClean="0">
                <a:latin typeface="Times New Roman" panose="02020603050405020304" pitchFamily="18" charset="0"/>
                <a:cs typeface="Times New Roman" panose="02020603050405020304" pitchFamily="18" charset="0"/>
              </a:rPr>
              <a:t>CHF, although </a:t>
            </a:r>
            <a:r>
              <a:rPr lang="en-US" sz="2400" dirty="0">
                <a:latin typeface="Times New Roman" panose="02020603050405020304" pitchFamily="18" charset="0"/>
                <a:cs typeface="Times New Roman" panose="02020603050405020304" pitchFamily="18" charset="0"/>
              </a:rPr>
              <a:t>this is compromised by lower specificity (i.e. the </a:t>
            </a:r>
            <a:r>
              <a:rPr lang="en-US" sz="2400" dirty="0" smtClean="0">
                <a:latin typeface="Times New Roman" panose="02020603050405020304" pitchFamily="18" charset="0"/>
                <a:cs typeface="Times New Roman" panose="02020603050405020304" pitchFamily="18" charset="0"/>
              </a:rPr>
              <a:t>test falsely </a:t>
            </a:r>
            <a:r>
              <a:rPr lang="en-US" sz="2400" dirty="0">
                <a:latin typeface="Times New Roman" panose="02020603050405020304" pitchFamily="18" charset="0"/>
                <a:cs typeface="Times New Roman" panose="02020603050405020304" pitchFamily="18" charset="0"/>
              </a:rPr>
              <a:t>identifies more subjects without CHF</a:t>
            </a:r>
            <a:r>
              <a:rPr lang="en-US" sz="2400" dirty="0" smtClean="0">
                <a:latin typeface="Times New Roman" panose="02020603050405020304" pitchFamily="18" charset="0"/>
                <a:cs typeface="Times New Roman" panose="02020603050405020304" pitchFamily="18" charset="0"/>
              </a:rPr>
              <a:t>).</a:t>
            </a:r>
          </a:p>
          <a:p>
            <a:pPr marL="0" indent="0">
              <a:lnSpc>
                <a:spcPct val="150000"/>
              </a:lnSpc>
              <a:spcBef>
                <a:spcPts val="0"/>
              </a:spcBef>
            </a:pPr>
            <a:r>
              <a:rPr lang="en-US" sz="2400" dirty="0" smtClean="0">
                <a:latin typeface="Times New Roman" panose="02020603050405020304" pitchFamily="18" charset="0"/>
                <a:cs typeface="Times New Roman" panose="02020603050405020304" pitchFamily="18" charset="0"/>
              </a:rPr>
              <a:t>The corollary of </a:t>
            </a:r>
            <a:r>
              <a:rPr lang="en-US" sz="2400" dirty="0">
                <a:latin typeface="Times New Roman" panose="02020603050405020304" pitchFamily="18" charset="0"/>
                <a:cs typeface="Times New Roman" panose="02020603050405020304" pitchFamily="18" charset="0"/>
              </a:rPr>
              <a:t>higher sensitivity, however is higher negative </a:t>
            </a:r>
            <a:r>
              <a:rPr lang="en-US" sz="2400" dirty="0" smtClean="0">
                <a:latin typeface="Times New Roman" panose="02020603050405020304" pitchFamily="18" charset="0"/>
                <a:cs typeface="Times New Roman" panose="02020603050405020304" pitchFamily="18" charset="0"/>
              </a:rPr>
              <a:t>predictive value</a:t>
            </a:r>
            <a:r>
              <a:rPr lang="en-US" sz="2400" dirty="0">
                <a:latin typeface="Times New Roman" panose="02020603050405020304" pitchFamily="18" charset="0"/>
                <a:cs typeface="Times New Roman" panose="02020603050405020304" pitchFamily="18" charset="0"/>
              </a:rPr>
              <a:t>, in other words the test performs better as a “</a:t>
            </a:r>
            <a:r>
              <a:rPr lang="en-US" sz="2400" dirty="0" smtClean="0">
                <a:latin typeface="Times New Roman" panose="02020603050405020304" pitchFamily="18" charset="0"/>
                <a:cs typeface="Times New Roman" panose="02020603050405020304" pitchFamily="18" charset="0"/>
              </a:rPr>
              <a:t>rule-out” test </a:t>
            </a:r>
            <a:r>
              <a:rPr lang="en-US" sz="2400" dirty="0">
                <a:latin typeface="Times New Roman" panose="02020603050405020304" pitchFamily="18" charset="0"/>
                <a:cs typeface="Times New Roman" panose="02020603050405020304" pitchFamily="18" charset="0"/>
              </a:rPr>
              <a:t>and enables the clinician to consider causes of </a:t>
            </a:r>
            <a:r>
              <a:rPr lang="en-US" sz="2400" dirty="0" smtClean="0">
                <a:latin typeface="Times New Roman" panose="02020603050405020304" pitchFamily="18" charset="0"/>
                <a:cs typeface="Times New Roman" panose="02020603050405020304" pitchFamily="18" charset="0"/>
              </a:rPr>
              <a:t>dyspnea other </a:t>
            </a:r>
            <a:r>
              <a:rPr lang="en-US" sz="2400" dirty="0">
                <a:latin typeface="Times New Roman" panose="02020603050405020304" pitchFamily="18" charset="0"/>
                <a:cs typeface="Times New Roman" panose="02020603050405020304" pitchFamily="18" charset="0"/>
              </a:rPr>
              <a:t>than </a:t>
            </a:r>
            <a:r>
              <a:rPr lang="en-US" sz="2400" dirty="0" smtClean="0">
                <a:latin typeface="Times New Roman" panose="02020603050405020304" pitchFamily="18" charset="0"/>
                <a:cs typeface="Times New Roman" panose="02020603050405020304" pitchFamily="18" charset="0"/>
              </a:rPr>
              <a:t>CHF.</a:t>
            </a:r>
          </a:p>
          <a:p>
            <a:pPr marL="0" indent="0">
              <a:lnSpc>
                <a:spcPct val="150000"/>
              </a:lnSpc>
              <a:spcBef>
                <a:spcPts val="0"/>
              </a:spcBef>
            </a:pPr>
            <a:r>
              <a:rPr lang="en-US" sz="2400" dirty="0" smtClean="0">
                <a:latin typeface="Times New Roman" panose="02020603050405020304" pitchFamily="18" charset="0"/>
                <a:cs typeface="Times New Roman" panose="02020603050405020304" pitchFamily="18" charset="0"/>
              </a:rPr>
              <a:t>Conversely</a:t>
            </a:r>
            <a:r>
              <a:rPr lang="en-US" sz="2400" dirty="0">
                <a:latin typeface="Times New Roman" panose="02020603050405020304" pitchFamily="18" charset="0"/>
                <a:cs typeface="Times New Roman" panose="02020603050405020304" pitchFamily="18" charset="0"/>
              </a:rPr>
              <a:t>, higher cut-offs are more likely </a:t>
            </a:r>
            <a:r>
              <a:rPr lang="en-US" sz="2400" dirty="0" smtClean="0">
                <a:latin typeface="Times New Roman" panose="02020603050405020304" pitchFamily="18" charset="0"/>
                <a:cs typeface="Times New Roman" panose="02020603050405020304" pitchFamily="18" charset="0"/>
              </a:rPr>
              <a:t>to identify </a:t>
            </a:r>
            <a:r>
              <a:rPr lang="en-US" sz="2400" dirty="0">
                <a:latin typeface="Times New Roman" panose="02020603050405020304" pitchFamily="18" charset="0"/>
                <a:cs typeface="Times New Roman" panose="02020603050405020304" pitchFamily="18" charset="0"/>
              </a:rPr>
              <a:t>patients with CHF than due to other causes, in </a:t>
            </a:r>
            <a:r>
              <a:rPr lang="en-US" sz="2400" dirty="0" smtClean="0">
                <a:latin typeface="Times New Roman" panose="02020603050405020304" pitchFamily="18" charset="0"/>
                <a:cs typeface="Times New Roman" panose="02020603050405020304" pitchFamily="18" charset="0"/>
              </a:rPr>
              <a:t>other words </a:t>
            </a:r>
            <a:r>
              <a:rPr lang="en-US" sz="2400" dirty="0">
                <a:latin typeface="Times New Roman" panose="02020603050405020304" pitchFamily="18" charset="0"/>
                <a:cs typeface="Times New Roman" panose="02020603050405020304" pitchFamily="18" charset="0"/>
              </a:rPr>
              <a:t>higher specificity and positive predictive value, </a:t>
            </a:r>
            <a:r>
              <a:rPr lang="en-US" sz="2400" dirty="0" smtClean="0">
                <a:latin typeface="Times New Roman" panose="02020603050405020304" pitchFamily="18" charset="0"/>
                <a:cs typeface="Times New Roman" panose="02020603050405020304" pitchFamily="18" charset="0"/>
              </a:rPr>
              <a:t>giving a </a:t>
            </a:r>
            <a:r>
              <a:rPr lang="en-US" sz="2400" dirty="0">
                <a:latin typeface="Times New Roman" panose="02020603050405020304" pitchFamily="18" charset="0"/>
                <a:cs typeface="Times New Roman" panose="02020603050405020304" pitchFamily="18" charset="0"/>
              </a:rPr>
              <a:t>better “rule-in” test. </a:t>
            </a:r>
          </a:p>
        </p:txBody>
      </p:sp>
      <p:sp>
        <p:nvSpPr>
          <p:cNvPr id="2" name="Date Placeholder 1"/>
          <p:cNvSpPr>
            <a:spLocks noGrp="1"/>
          </p:cNvSpPr>
          <p:nvPr>
            <p:ph type="dt" sz="half" idx="10"/>
          </p:nvPr>
        </p:nvSpPr>
        <p:spPr/>
        <p:txBody>
          <a:bodyPr/>
          <a:lstStyle/>
          <a:p>
            <a:fld id="{18E26272-799C-4753-B482-72D300F24CA0}" type="datetime1">
              <a:rPr lang="en-US" smtClean="0"/>
              <a:t>1/28/2024</a:t>
            </a:fld>
            <a:endParaRPr lang="en-US"/>
          </a:p>
        </p:txBody>
      </p:sp>
      <p:sp>
        <p:nvSpPr>
          <p:cNvPr id="4" name="Slide Number Placeholder 3"/>
          <p:cNvSpPr>
            <a:spLocks noGrp="1"/>
          </p:cNvSpPr>
          <p:nvPr>
            <p:ph type="sldNum" sz="quarter" idx="12"/>
          </p:nvPr>
        </p:nvSpPr>
        <p:spPr/>
        <p:txBody>
          <a:bodyPr/>
          <a:lstStyle/>
          <a:p>
            <a:fld id="{D3C6F9C7-5C1B-4D3D-B969-CAED8D7BB201}" type="slidenum">
              <a:rPr lang="en-US" smtClean="0"/>
              <a:t>51</a:t>
            </a:fld>
            <a:endParaRPr lang="en-US"/>
          </a:p>
        </p:txBody>
      </p:sp>
    </p:spTree>
    <p:extLst>
      <p:ext uri="{BB962C8B-B14F-4D97-AF65-F5344CB8AC3E}">
        <p14:creationId xmlns:p14="http://schemas.microsoft.com/office/powerpoint/2010/main" val="14405306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nSpc>
                <a:spcPct val="150000"/>
              </a:lnSpc>
              <a:spcBef>
                <a:spcPts val="0"/>
              </a:spcBef>
            </a:pPr>
            <a:r>
              <a:rPr lang="en-US" dirty="0">
                <a:latin typeface="Times New Roman" panose="02020603050405020304" pitchFamily="18" charset="0"/>
                <a:cs typeface="Times New Roman" panose="02020603050405020304" pitchFamily="18" charset="0"/>
              </a:rPr>
              <a:t>The ROC curve graphically displays the trade-off </a:t>
            </a:r>
            <a:r>
              <a:rPr lang="en-US" dirty="0" smtClean="0">
                <a:latin typeface="Times New Roman" panose="02020603050405020304" pitchFamily="18" charset="0"/>
                <a:cs typeface="Times New Roman" panose="02020603050405020304" pitchFamily="18" charset="0"/>
              </a:rPr>
              <a:t>between sensitivity </a:t>
            </a:r>
            <a:r>
              <a:rPr lang="en-US" dirty="0">
                <a:latin typeface="Times New Roman" panose="02020603050405020304" pitchFamily="18" charset="0"/>
                <a:cs typeface="Times New Roman" panose="02020603050405020304" pitchFamily="18" charset="0"/>
              </a:rPr>
              <a:t>and specificity and is useful in assigning the </a:t>
            </a:r>
            <a:r>
              <a:rPr lang="en-US" dirty="0" smtClean="0">
                <a:latin typeface="Times New Roman" panose="02020603050405020304" pitchFamily="18" charset="0"/>
                <a:cs typeface="Times New Roman" panose="02020603050405020304" pitchFamily="18" charset="0"/>
              </a:rPr>
              <a:t>best cut-offs </a:t>
            </a:r>
            <a:r>
              <a:rPr lang="en-US" dirty="0">
                <a:latin typeface="Times New Roman" panose="02020603050405020304" pitchFamily="18" charset="0"/>
                <a:cs typeface="Times New Roman" panose="02020603050405020304" pitchFamily="18" charset="0"/>
              </a:rPr>
              <a:t>for clinical </a:t>
            </a:r>
            <a:r>
              <a:rPr lang="en-US" dirty="0" smtClean="0">
                <a:latin typeface="Times New Roman" panose="02020603050405020304" pitchFamily="18" charset="0"/>
                <a:cs typeface="Times New Roman" panose="02020603050405020304" pitchFamily="18" charset="0"/>
              </a:rPr>
              <a:t>use.</a:t>
            </a:r>
          </a:p>
          <a:p>
            <a:pPr marL="0" indent="0">
              <a:lnSpc>
                <a:spcPct val="150000"/>
              </a:lnSpc>
              <a:spcBef>
                <a:spcPts val="0"/>
              </a:spcBef>
            </a:pPr>
            <a:r>
              <a:rPr lang="en-US" dirty="0" smtClean="0">
                <a:latin typeface="Times New Roman" panose="02020603050405020304" pitchFamily="18" charset="0"/>
                <a:cs typeface="Times New Roman" panose="02020603050405020304" pitchFamily="18" charset="0"/>
              </a:rPr>
              <a:t>Overall </a:t>
            </a:r>
            <a:r>
              <a:rPr lang="en-US" dirty="0">
                <a:latin typeface="Times New Roman" panose="02020603050405020304" pitchFamily="18" charset="0"/>
                <a:cs typeface="Times New Roman" panose="02020603050405020304" pitchFamily="18" charset="0"/>
              </a:rPr>
              <a:t>accuracy is </a:t>
            </a:r>
            <a:r>
              <a:rPr lang="en-US" dirty="0" smtClean="0">
                <a:latin typeface="Times New Roman" panose="02020603050405020304" pitchFamily="18" charset="0"/>
                <a:cs typeface="Times New Roman" panose="02020603050405020304" pitchFamily="18" charset="0"/>
              </a:rPr>
              <a:t>sometimes expressed </a:t>
            </a:r>
            <a:r>
              <a:rPr lang="en-US" dirty="0">
                <a:latin typeface="Times New Roman" panose="02020603050405020304" pitchFamily="18" charset="0"/>
                <a:cs typeface="Times New Roman" panose="02020603050405020304" pitchFamily="18" charset="0"/>
              </a:rPr>
              <a:t>as area under the ROC curve (AUC) and </a:t>
            </a:r>
            <a:r>
              <a:rPr lang="en-US" dirty="0" smtClean="0">
                <a:latin typeface="Times New Roman" panose="02020603050405020304" pitchFamily="18" charset="0"/>
                <a:cs typeface="Times New Roman" panose="02020603050405020304" pitchFamily="18" charset="0"/>
              </a:rPr>
              <a:t>provides a </a:t>
            </a:r>
            <a:r>
              <a:rPr lang="en-US" dirty="0">
                <a:latin typeface="Times New Roman" panose="02020603050405020304" pitchFamily="18" charset="0"/>
                <a:cs typeface="Times New Roman" panose="02020603050405020304" pitchFamily="18" charset="0"/>
              </a:rPr>
              <a:t>useful parameter for comparing test performance </a:t>
            </a:r>
            <a:r>
              <a:rPr lang="en-US" dirty="0" smtClean="0">
                <a:latin typeface="Times New Roman" panose="02020603050405020304" pitchFamily="18" charset="0"/>
                <a:cs typeface="Times New Roman" panose="02020603050405020304" pitchFamily="18" charset="0"/>
              </a:rPr>
              <a:t>between, for </a:t>
            </a:r>
            <a:r>
              <a:rPr lang="en-US" dirty="0">
                <a:latin typeface="Times New Roman" panose="02020603050405020304" pitchFamily="18" charset="0"/>
                <a:cs typeface="Times New Roman" panose="02020603050405020304" pitchFamily="18" charset="0"/>
              </a:rPr>
              <a:t>example, different commercial BNP assays and also the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related N-terminal pro-BNP assay. </a:t>
            </a:r>
          </a:p>
        </p:txBody>
      </p:sp>
      <p:sp>
        <p:nvSpPr>
          <p:cNvPr id="4" name="Date Placeholder 3"/>
          <p:cNvSpPr>
            <a:spLocks noGrp="1"/>
          </p:cNvSpPr>
          <p:nvPr>
            <p:ph type="dt" sz="half" idx="10"/>
          </p:nvPr>
        </p:nvSpPr>
        <p:spPr/>
        <p:txBody>
          <a:bodyPr/>
          <a:lstStyle/>
          <a:p>
            <a:fld id="{A12C094C-439D-4546-883D-4E1009954E9D}"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52</a:t>
            </a:fld>
            <a:endParaRPr lang="en-US"/>
          </a:p>
        </p:txBody>
      </p:sp>
    </p:spTree>
    <p:extLst>
      <p:ext uri="{BB962C8B-B14F-4D97-AF65-F5344CB8AC3E}">
        <p14:creationId xmlns:p14="http://schemas.microsoft.com/office/powerpoint/2010/main" val="11091577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C00000"/>
                </a:solidFill>
                <a:latin typeface="Times New Roman" panose="02020603050405020304" pitchFamily="18" charset="0"/>
                <a:cs typeface="Times New Roman" panose="02020603050405020304" pitchFamily="18" charset="0"/>
              </a:rPr>
              <a:t>Example of how </a:t>
            </a:r>
            <a:r>
              <a:rPr lang="en-US" sz="2800" dirty="0">
                <a:solidFill>
                  <a:srgbClr val="C00000"/>
                </a:solidFill>
                <a:latin typeface="Times New Roman" panose="02020603050405020304" pitchFamily="18" charset="0"/>
                <a:cs typeface="Times New Roman" panose="02020603050405020304" pitchFamily="18" charset="0"/>
              </a:rPr>
              <a:t>The diagnostic parameters of a test are not intrinsic </a:t>
            </a:r>
            <a:r>
              <a:rPr lang="en-US" sz="2800" dirty="0" smtClean="0">
                <a:solidFill>
                  <a:srgbClr val="C00000"/>
                </a:solidFill>
                <a:latin typeface="Times New Roman" panose="02020603050405020304" pitchFamily="18" charset="0"/>
                <a:cs typeface="Times New Roman" panose="02020603050405020304" pitchFamily="18" charset="0"/>
              </a:rPr>
              <a:t>properties of </a:t>
            </a:r>
            <a:r>
              <a:rPr lang="en-US" sz="2800" dirty="0">
                <a:solidFill>
                  <a:srgbClr val="C00000"/>
                </a:solidFill>
                <a:latin typeface="Times New Roman" panose="02020603050405020304" pitchFamily="18" charset="0"/>
                <a:cs typeface="Times New Roman" panose="02020603050405020304" pitchFamily="18" charset="0"/>
              </a:rPr>
              <a:t>the test and are critically dependent upon the clinical</a:t>
            </a:r>
            <a:br>
              <a:rPr lang="en-US" sz="2800" dirty="0">
                <a:solidFill>
                  <a:srgbClr val="C00000"/>
                </a:solidFill>
                <a:latin typeface="Times New Roman" panose="02020603050405020304" pitchFamily="18" charset="0"/>
                <a:cs typeface="Times New Roman" panose="02020603050405020304" pitchFamily="18" charset="0"/>
              </a:rPr>
            </a:br>
            <a:r>
              <a:rPr lang="en-US" sz="2800" dirty="0">
                <a:solidFill>
                  <a:srgbClr val="C00000"/>
                </a:solidFill>
                <a:latin typeface="Times New Roman" panose="02020603050405020304" pitchFamily="18" charset="0"/>
                <a:cs typeface="Times New Roman" panose="02020603050405020304" pitchFamily="18" charset="0"/>
              </a:rPr>
              <a:t>context within which they are </a:t>
            </a:r>
            <a:r>
              <a:rPr lang="en-US" sz="2800" dirty="0" smtClean="0">
                <a:solidFill>
                  <a:srgbClr val="C00000"/>
                </a:solidFill>
                <a:latin typeface="Times New Roman" panose="02020603050405020304" pitchFamily="18" charset="0"/>
                <a:cs typeface="Times New Roman" panose="02020603050405020304" pitchFamily="18" charset="0"/>
              </a:rPr>
              <a:t>employed</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marL="0" indent="0">
              <a:lnSpc>
                <a:spcPct val="170000"/>
              </a:lnSpc>
              <a:spcBef>
                <a:spcPts val="0"/>
              </a:spcBef>
            </a:pPr>
            <a:r>
              <a:rPr lang="en-US" dirty="0" smtClean="0">
                <a:latin typeface="Times New Roman" panose="02020603050405020304" pitchFamily="18" charset="0"/>
                <a:cs typeface="Times New Roman" panose="02020603050405020304" pitchFamily="18" charset="0"/>
              </a:rPr>
              <a:t>BNP </a:t>
            </a:r>
            <a:r>
              <a:rPr lang="en-US" dirty="0">
                <a:latin typeface="Times New Roman" panose="02020603050405020304" pitchFamily="18" charset="0"/>
                <a:cs typeface="Times New Roman" panose="02020603050405020304" pitchFamily="18" charset="0"/>
              </a:rPr>
              <a:t>was raised in the 40 </a:t>
            </a:r>
            <a:r>
              <a:rPr lang="en-US" dirty="0" smtClean="0">
                <a:latin typeface="Times New Roman" panose="02020603050405020304" pitchFamily="18" charset="0"/>
                <a:cs typeface="Times New Roman" panose="02020603050405020304" pitchFamily="18" charset="0"/>
              </a:rPr>
              <a:t>patients (from 126) </a:t>
            </a:r>
            <a:r>
              <a:rPr lang="en-US" dirty="0">
                <a:latin typeface="Times New Roman" panose="02020603050405020304" pitchFamily="18" charset="0"/>
                <a:cs typeface="Times New Roman" panose="02020603050405020304" pitchFamily="18" charset="0"/>
              </a:rPr>
              <a:t>with LV </a:t>
            </a:r>
            <a:r>
              <a:rPr lang="en-US" dirty="0" smtClean="0">
                <a:latin typeface="Times New Roman" panose="02020603050405020304" pitchFamily="18" charset="0"/>
                <a:cs typeface="Times New Roman" panose="02020603050405020304" pitchFamily="18" charset="0"/>
              </a:rPr>
              <a:t>systolic dysfunction compared </a:t>
            </a:r>
            <a:r>
              <a:rPr lang="en-US" dirty="0">
                <a:latin typeface="Times New Roman" panose="02020603050405020304" pitchFamily="18" charset="0"/>
                <a:cs typeface="Times New Roman" panose="02020603050405020304" pitchFamily="18" charset="0"/>
              </a:rPr>
              <a:t>with those with normal ventricular </a:t>
            </a:r>
            <a:r>
              <a:rPr lang="en-US" dirty="0" smtClean="0">
                <a:latin typeface="Times New Roman" panose="02020603050405020304" pitchFamily="18" charset="0"/>
                <a:cs typeface="Times New Roman" panose="02020603050405020304" pitchFamily="18" charset="0"/>
              </a:rPr>
              <a:t>systolic function.</a:t>
            </a:r>
          </a:p>
          <a:p>
            <a:pPr marL="0" indent="0">
              <a:lnSpc>
                <a:spcPct val="170000"/>
              </a:lnSpc>
              <a:spcBef>
                <a:spcPts val="0"/>
              </a:spcBef>
            </a:pPr>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a BNP concentration &gt;17.9 </a:t>
            </a:r>
            <a:r>
              <a:rPr lang="en-US" dirty="0" err="1" smtClean="0">
                <a:latin typeface="Times New Roman" panose="02020603050405020304" pitchFamily="18" charset="0"/>
                <a:cs typeface="Times New Roman" panose="02020603050405020304" pitchFamily="18" charset="0"/>
              </a:rPr>
              <a:t>pg</a:t>
            </a:r>
            <a:r>
              <a:rPr lang="en-US" dirty="0" smtClean="0">
                <a:latin typeface="Times New Roman" panose="02020603050405020304" pitchFamily="18" charset="0"/>
                <a:cs typeface="Times New Roman" panose="02020603050405020304" pitchFamily="18" charset="0"/>
              </a:rPr>
              <a:t>/mL (abnormal), </a:t>
            </a:r>
            <a:r>
              <a:rPr lang="en-US" dirty="0">
                <a:latin typeface="Times New Roman" panose="02020603050405020304" pitchFamily="18" charset="0"/>
                <a:cs typeface="Times New Roman" panose="02020603050405020304" pitchFamily="18" charset="0"/>
              </a:rPr>
              <a:t>there was </a:t>
            </a:r>
            <a:r>
              <a:rPr lang="en-US" dirty="0" smtClean="0">
                <a:latin typeface="Times New Roman" panose="02020603050405020304" pitchFamily="18" charset="0"/>
                <a:cs typeface="Times New Roman" panose="02020603050405020304" pitchFamily="18" charset="0"/>
              </a:rPr>
              <a:t>a sensitivity </a:t>
            </a:r>
            <a:r>
              <a:rPr lang="en-US" dirty="0">
                <a:latin typeface="Times New Roman" panose="02020603050405020304" pitchFamily="18" charset="0"/>
                <a:cs typeface="Times New Roman" panose="02020603050405020304" pitchFamily="18" charset="0"/>
              </a:rPr>
              <a:t>of 88% and specificity of 34% for </a:t>
            </a:r>
            <a:r>
              <a:rPr lang="en-US" dirty="0" smtClean="0">
                <a:latin typeface="Times New Roman" panose="02020603050405020304" pitchFamily="18" charset="0"/>
                <a:cs typeface="Times New Roman" panose="02020603050405020304" pitchFamily="18" charset="0"/>
              </a:rPr>
              <a:t>identification of </a:t>
            </a:r>
            <a:r>
              <a:rPr lang="en-US" dirty="0">
                <a:latin typeface="Times New Roman" panose="02020603050405020304" pitchFamily="18" charset="0"/>
                <a:cs typeface="Times New Roman" panose="02020603050405020304" pitchFamily="18" charset="0"/>
              </a:rPr>
              <a:t>LV </a:t>
            </a:r>
            <a:r>
              <a:rPr lang="en-US" dirty="0" smtClean="0">
                <a:latin typeface="Times New Roman" panose="02020603050405020304" pitchFamily="18" charset="0"/>
                <a:cs typeface="Times New Roman" panose="02020603050405020304" pitchFamily="18" charset="0"/>
              </a:rPr>
              <a:t>dysfunction.</a:t>
            </a:r>
          </a:p>
          <a:p>
            <a:pPr marL="0" indent="0">
              <a:lnSpc>
                <a:spcPct val="170000"/>
              </a:lnSpc>
              <a:spcBef>
                <a:spcPts val="0"/>
              </a:spcBef>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prevalence (or prior probability) </a:t>
            </a:r>
            <a:r>
              <a:rPr lang="en-US" dirty="0" smtClean="0">
                <a:latin typeface="Times New Roman" panose="02020603050405020304" pitchFamily="18" charset="0"/>
                <a:cs typeface="Times New Roman" panose="02020603050405020304" pitchFamily="18" charset="0"/>
              </a:rPr>
              <a:t>of LV </a:t>
            </a:r>
            <a:r>
              <a:rPr lang="en-US" dirty="0">
                <a:latin typeface="Times New Roman" panose="02020603050405020304" pitchFamily="18" charset="0"/>
                <a:cs typeface="Times New Roman" panose="02020603050405020304" pitchFamily="18" charset="0"/>
              </a:rPr>
              <a:t>dysfunction in this study was 32</a:t>
            </a:r>
            <a:r>
              <a:rPr lang="en-US" dirty="0" smtClean="0">
                <a:latin typeface="Times New Roman" panose="02020603050405020304" pitchFamily="18" charset="0"/>
                <a:cs typeface="Times New Roman" panose="02020603050405020304" pitchFamily="18" charset="0"/>
              </a:rPr>
              <a:t>% (40/126), </a:t>
            </a:r>
            <a:r>
              <a:rPr lang="en-US" dirty="0">
                <a:latin typeface="Times New Roman" panose="02020603050405020304" pitchFamily="18" charset="0"/>
                <a:cs typeface="Times New Roman" panose="02020603050405020304" pitchFamily="18" charset="0"/>
              </a:rPr>
              <a:t>lower than the </a:t>
            </a:r>
            <a:r>
              <a:rPr lang="en-US" dirty="0" smtClean="0">
                <a:latin typeface="Times New Roman" panose="02020603050405020304" pitchFamily="18" charset="0"/>
                <a:cs typeface="Times New Roman" panose="02020603050405020304" pitchFamily="18" charset="0"/>
              </a:rPr>
              <a:t>47% of </a:t>
            </a:r>
            <a:r>
              <a:rPr lang="en-US" dirty="0">
                <a:latin typeface="Times New Roman" panose="02020603050405020304" pitchFamily="18" charset="0"/>
                <a:cs typeface="Times New Roman" panose="02020603050405020304" pitchFamily="18" charset="0"/>
              </a:rPr>
              <a:t>patients with CHF in the ED </a:t>
            </a:r>
            <a:r>
              <a:rPr lang="en-US" dirty="0" smtClean="0">
                <a:latin typeface="Times New Roman" panose="02020603050405020304" pitchFamily="18" charset="0"/>
                <a:cs typeface="Times New Roman" panose="02020603050405020304" pitchFamily="18" charset="0"/>
              </a:rPr>
              <a:t>setting.</a:t>
            </a:r>
          </a:p>
          <a:p>
            <a:pPr marL="0" indent="0">
              <a:lnSpc>
                <a:spcPct val="170000"/>
              </a:lnSpc>
              <a:spcBef>
                <a:spcPts val="0"/>
              </a:spcBef>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negative </a:t>
            </a:r>
            <a:r>
              <a:rPr lang="en-US" dirty="0" smtClean="0">
                <a:latin typeface="Times New Roman" panose="02020603050405020304" pitchFamily="18" charset="0"/>
                <a:cs typeface="Times New Roman" panose="02020603050405020304" pitchFamily="18" charset="0"/>
              </a:rPr>
              <a:t>LR for </a:t>
            </a:r>
            <a:r>
              <a:rPr lang="en-US" dirty="0">
                <a:latin typeface="Times New Roman" panose="02020603050405020304" pitchFamily="18" charset="0"/>
                <a:cs typeface="Times New Roman" panose="02020603050405020304" pitchFamily="18" charset="0"/>
              </a:rPr>
              <a:t>a patient without a history of myocardial infarction, </a:t>
            </a:r>
            <a:r>
              <a:rPr lang="en-US" dirty="0" smtClean="0">
                <a:latin typeface="Times New Roman" panose="02020603050405020304" pitchFamily="18" charset="0"/>
                <a:cs typeface="Times New Roman" panose="02020603050405020304" pitchFamily="18" charset="0"/>
              </a:rPr>
              <a:t>with normal </a:t>
            </a:r>
            <a:r>
              <a:rPr lang="en-US" dirty="0">
                <a:latin typeface="Times New Roman" panose="02020603050405020304" pitchFamily="18" charset="0"/>
                <a:cs typeface="Times New Roman" panose="02020603050405020304" pitchFamily="18" charset="0"/>
              </a:rPr>
              <a:t>chest radiography and electrocardiogram (ECG) </a:t>
            </a:r>
            <a:r>
              <a:rPr lang="en-US" dirty="0" smtClean="0">
                <a:latin typeface="Times New Roman" panose="02020603050405020304" pitchFamily="18" charset="0"/>
                <a:cs typeface="Times New Roman" panose="02020603050405020304" pitchFamily="18" charset="0"/>
              </a:rPr>
              <a:t>is 0.53</a:t>
            </a:r>
            <a:r>
              <a:rPr lang="en-US" dirty="0">
                <a:latin typeface="Times New Roman" panose="02020603050405020304" pitchFamily="18" charset="0"/>
                <a:cs typeface="Times New Roman" panose="02020603050405020304" pitchFamily="18" charset="0"/>
              </a:rPr>
              <a:t>, yielding a posterior probability of LV dysfunction </a:t>
            </a:r>
            <a:r>
              <a:rPr lang="en-US" dirty="0" smtClean="0">
                <a:latin typeface="Times New Roman" panose="02020603050405020304" pitchFamily="18" charset="0"/>
                <a:cs typeface="Times New Roman" panose="02020603050405020304" pitchFamily="18" charset="0"/>
              </a:rPr>
              <a:t>of 20%.</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6A4EAD7-A50A-4213-B2DF-7F47E10C6B4E}"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53</a:t>
            </a:fld>
            <a:endParaRPr lang="en-US"/>
          </a:p>
        </p:txBody>
      </p:sp>
    </p:spTree>
    <p:extLst>
      <p:ext uri="{BB962C8B-B14F-4D97-AF65-F5344CB8AC3E}">
        <p14:creationId xmlns:p14="http://schemas.microsoft.com/office/powerpoint/2010/main" val="8358624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309091" y="2059709"/>
            <a:ext cx="7536873" cy="2896947"/>
          </a:xfrm>
          <a:prstGeom prst="rect">
            <a:avLst/>
          </a:prstGeom>
        </p:spPr>
        <p:txBody>
          <a:bodyPr wrap="square">
            <a:spAutoFit/>
          </a:bodyPr>
          <a:lstStyle/>
          <a:p>
            <a:pPr>
              <a:lnSpc>
                <a:spcPct val="200000"/>
              </a:lnSpc>
            </a:pPr>
            <a:r>
              <a:rPr lang="en-US" sz="3200" dirty="0">
                <a:solidFill>
                  <a:srgbClr val="323537"/>
                </a:solidFill>
                <a:latin typeface="Times New Roman" panose="02020603050405020304" pitchFamily="18" charset="0"/>
                <a:cs typeface="Times New Roman" panose="02020603050405020304" pitchFamily="18" charset="0"/>
              </a:rPr>
              <a:t>Post-test odds = pre-test odds X LR</a:t>
            </a:r>
            <a:br>
              <a:rPr lang="en-US" sz="3200" dirty="0">
                <a:solidFill>
                  <a:srgbClr val="323537"/>
                </a:solidFill>
                <a:latin typeface="Times New Roman" panose="02020603050405020304" pitchFamily="18" charset="0"/>
                <a:cs typeface="Times New Roman" panose="02020603050405020304" pitchFamily="18" charset="0"/>
              </a:rPr>
            </a:br>
            <a:r>
              <a:rPr lang="en-US" sz="3200" dirty="0">
                <a:solidFill>
                  <a:srgbClr val="323537"/>
                </a:solidFill>
                <a:latin typeface="Times New Roman" panose="02020603050405020304" pitchFamily="18" charset="0"/>
                <a:cs typeface="Times New Roman" panose="02020603050405020304" pitchFamily="18" charset="0"/>
              </a:rPr>
              <a:t>Odds = prevalence / (1- prevalence)</a:t>
            </a:r>
            <a:br>
              <a:rPr lang="en-US" sz="3200" dirty="0">
                <a:solidFill>
                  <a:srgbClr val="323537"/>
                </a:solidFill>
                <a:latin typeface="Times New Roman" panose="02020603050405020304" pitchFamily="18" charset="0"/>
                <a:cs typeface="Times New Roman" panose="02020603050405020304" pitchFamily="18" charset="0"/>
              </a:rPr>
            </a:br>
            <a:r>
              <a:rPr lang="en-US" sz="3200" dirty="0">
                <a:solidFill>
                  <a:srgbClr val="323537"/>
                </a:solidFill>
                <a:latin typeface="Times New Roman" panose="02020603050405020304" pitchFamily="18" charset="0"/>
                <a:cs typeface="Times New Roman" panose="02020603050405020304" pitchFamily="18" charset="0"/>
              </a:rPr>
              <a:t>Prevalence = odds / (1 + odds)</a:t>
            </a:r>
            <a:r>
              <a:rPr lang="en-US" sz="3200" dirty="0">
                <a:latin typeface="Times New Roman" panose="02020603050405020304" pitchFamily="18" charset="0"/>
                <a:cs typeface="Times New Roman" panose="02020603050405020304" pitchFamily="18" charset="0"/>
              </a:rPr>
              <a:t> </a:t>
            </a:r>
          </a:p>
        </p:txBody>
      </p:sp>
      <p:sp>
        <p:nvSpPr>
          <p:cNvPr id="5" name="Date Placeholder 4"/>
          <p:cNvSpPr>
            <a:spLocks noGrp="1"/>
          </p:cNvSpPr>
          <p:nvPr>
            <p:ph type="dt" sz="half" idx="10"/>
          </p:nvPr>
        </p:nvSpPr>
        <p:spPr/>
        <p:txBody>
          <a:bodyPr/>
          <a:lstStyle/>
          <a:p>
            <a:fld id="{EADFF7B4-5D3F-4054-8BE5-AC15875AF83E}"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54</a:t>
            </a:fld>
            <a:endParaRPr lang="en-US"/>
          </a:p>
        </p:txBody>
      </p:sp>
    </p:spTree>
    <p:extLst>
      <p:ext uri="{BB962C8B-B14F-4D97-AF65-F5344CB8AC3E}">
        <p14:creationId xmlns:p14="http://schemas.microsoft.com/office/powerpoint/2010/main" val="36593857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indent="0">
              <a:lnSpc>
                <a:spcPct val="150000"/>
              </a:lnSpc>
              <a:spcBef>
                <a:spcPts val="0"/>
              </a:spcBef>
            </a:pP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this example, </a:t>
            </a:r>
            <a:r>
              <a:rPr lang="en-US" dirty="0">
                <a:latin typeface="Times New Roman" panose="02020603050405020304" pitchFamily="18" charset="0"/>
                <a:cs typeface="Times New Roman" panose="02020603050405020304" pitchFamily="18" charset="0"/>
              </a:rPr>
              <a:t>the prior probability of LV </a:t>
            </a:r>
            <a:r>
              <a:rPr lang="en-US" dirty="0" smtClean="0">
                <a:latin typeface="Times New Roman" panose="02020603050405020304" pitchFamily="18" charset="0"/>
                <a:cs typeface="Times New Roman" panose="02020603050405020304" pitchFamily="18" charset="0"/>
              </a:rPr>
              <a:t>dysfunction in </a:t>
            </a:r>
            <a:r>
              <a:rPr lang="en-US" dirty="0">
                <a:latin typeface="Times New Roman" panose="02020603050405020304" pitchFamily="18" charset="0"/>
                <a:cs typeface="Times New Roman" panose="02020603050405020304" pitchFamily="18" charset="0"/>
              </a:rPr>
              <a:t>this clinical setting was 32</a:t>
            </a:r>
            <a:r>
              <a:rPr lang="en-US" dirty="0" smtClean="0">
                <a:latin typeface="Times New Roman" panose="02020603050405020304" pitchFamily="18" charset="0"/>
                <a:cs typeface="Times New Roman" panose="02020603050405020304" pitchFamily="18" charset="0"/>
              </a:rPr>
              <a:t>%. By </a:t>
            </a:r>
            <a:r>
              <a:rPr lang="en-US" dirty="0">
                <a:latin typeface="Times New Roman" panose="02020603050405020304" pitchFamily="18" charset="0"/>
                <a:cs typeface="Times New Roman" panose="02020603050405020304" pitchFamily="18" charset="0"/>
              </a:rPr>
              <a:t>applying the </a:t>
            </a:r>
            <a:r>
              <a:rPr lang="en-US" dirty="0" smtClean="0">
                <a:latin typeface="Times New Roman" panose="02020603050405020304" pitchFamily="18" charset="0"/>
                <a:cs typeface="Times New Roman" panose="02020603050405020304" pitchFamily="18" charset="0"/>
              </a:rPr>
              <a:t>equation above</a:t>
            </a:r>
            <a:r>
              <a:rPr lang="en-US" dirty="0">
                <a:latin typeface="Times New Roman" panose="02020603050405020304" pitchFamily="18" charset="0"/>
                <a:cs typeface="Times New Roman" panose="02020603050405020304" pitchFamily="18" charset="0"/>
              </a:rPr>
              <a:t>, this can be converted to odds.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Odds = 0.32 / (1 – 0.32)</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Odds = 0.32 / 0.68 = 0.47 (or odds of approximately 1 to 2)</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Post-test odds = 0.47 X 0.53 (LR of a negative test)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Post-test odds = 0.25</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Post-test probability = 0.25 / (1 + 0.25)</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Post-test probability = 0.2 or 20% </a:t>
            </a:r>
          </a:p>
        </p:txBody>
      </p:sp>
      <p:sp>
        <p:nvSpPr>
          <p:cNvPr id="4" name="Date Placeholder 3"/>
          <p:cNvSpPr>
            <a:spLocks noGrp="1"/>
          </p:cNvSpPr>
          <p:nvPr>
            <p:ph type="dt" sz="half" idx="10"/>
          </p:nvPr>
        </p:nvSpPr>
        <p:spPr/>
        <p:txBody>
          <a:bodyPr/>
          <a:lstStyle/>
          <a:p>
            <a:fld id="{4ABA25DA-366C-4E07-9F1F-C1928939E27F}"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55</a:t>
            </a:fld>
            <a:endParaRPr lang="en-US"/>
          </a:p>
        </p:txBody>
      </p:sp>
    </p:spTree>
    <p:extLst>
      <p:ext uri="{BB962C8B-B14F-4D97-AF65-F5344CB8AC3E}">
        <p14:creationId xmlns:p14="http://schemas.microsoft.com/office/powerpoint/2010/main" val="6099111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lnSpc>
                <a:spcPct val="150000"/>
              </a:lnSpc>
              <a:spcBef>
                <a:spcPts val="0"/>
              </a:spcBef>
            </a:pPr>
            <a:r>
              <a:rPr lang="en-US" sz="2400" dirty="0">
                <a:latin typeface="Times New Roman" panose="02020603050405020304" pitchFamily="18" charset="0"/>
                <a:cs typeface="Times New Roman" panose="02020603050405020304" pitchFamily="18" charset="0"/>
              </a:rPr>
              <a:t>The posterior (or post-test) probability of LV </a:t>
            </a:r>
            <a:r>
              <a:rPr lang="en-US" sz="2400" dirty="0" smtClean="0">
                <a:latin typeface="Times New Roman" panose="02020603050405020304" pitchFamily="18" charset="0"/>
                <a:cs typeface="Times New Roman" panose="02020603050405020304" pitchFamily="18" charset="0"/>
              </a:rPr>
              <a:t>dysfunction is </a:t>
            </a:r>
            <a:r>
              <a:rPr lang="en-US" sz="2400" dirty="0">
                <a:latin typeface="Times New Roman" panose="02020603050405020304" pitchFamily="18" charset="0"/>
                <a:cs typeface="Times New Roman" panose="02020603050405020304" pitchFamily="18" charset="0"/>
              </a:rPr>
              <a:t>therefore 20% in the presence of normal ECG and </a:t>
            </a:r>
            <a:r>
              <a:rPr lang="en-US" sz="2400" dirty="0" smtClean="0">
                <a:latin typeface="Times New Roman" panose="02020603050405020304" pitchFamily="18" charset="0"/>
                <a:cs typeface="Times New Roman" panose="02020603050405020304" pitchFamily="18" charset="0"/>
              </a:rPr>
              <a:t>chest radiogram </a:t>
            </a:r>
            <a:r>
              <a:rPr lang="en-US" sz="2400" dirty="0">
                <a:latin typeface="Times New Roman" panose="02020603050405020304" pitchFamily="18" charset="0"/>
                <a:cs typeface="Times New Roman" panose="02020603050405020304" pitchFamily="18" charset="0"/>
              </a:rPr>
              <a:t>and the absence of a prior myocardial </a:t>
            </a:r>
            <a:r>
              <a:rPr lang="en-US" sz="2400" dirty="0" smtClean="0">
                <a:latin typeface="Times New Roman" panose="02020603050405020304" pitchFamily="18" charset="0"/>
                <a:cs typeface="Times New Roman" panose="02020603050405020304" pitchFamily="18" charset="0"/>
              </a:rPr>
              <a:t>infarction.</a:t>
            </a:r>
          </a:p>
          <a:p>
            <a:pPr marL="0" indent="0">
              <a:lnSpc>
                <a:spcPct val="150000"/>
              </a:lnSpc>
              <a:spcBef>
                <a:spcPts val="0"/>
              </a:spcBef>
            </a:pPr>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a negative BNP (&lt;17.9 </a:t>
            </a:r>
            <a:r>
              <a:rPr lang="en-US" sz="2400" dirty="0" err="1">
                <a:latin typeface="Times New Roman" panose="02020603050405020304" pitchFamily="18" charset="0"/>
                <a:cs typeface="Times New Roman" panose="02020603050405020304" pitchFamily="18" charset="0"/>
              </a:rPr>
              <a:t>pg</a:t>
            </a:r>
            <a:r>
              <a:rPr lang="en-US" sz="2400" dirty="0">
                <a:latin typeface="Times New Roman" panose="02020603050405020304" pitchFamily="18" charset="0"/>
                <a:cs typeface="Times New Roman" panose="02020603050405020304" pitchFamily="18" charset="0"/>
              </a:rPr>
              <a:t>/mL) is added to the </a:t>
            </a:r>
            <a:r>
              <a:rPr lang="en-US" sz="2400" dirty="0" smtClean="0">
                <a:latin typeface="Times New Roman" panose="02020603050405020304" pitchFamily="18" charset="0"/>
                <a:cs typeface="Times New Roman" panose="02020603050405020304" pitchFamily="18" charset="0"/>
              </a:rPr>
              <a:t>above combination </a:t>
            </a:r>
            <a:r>
              <a:rPr lang="en-US" sz="2400" dirty="0">
                <a:latin typeface="Times New Roman" panose="02020603050405020304" pitchFamily="18" charset="0"/>
                <a:cs typeface="Times New Roman" panose="02020603050405020304" pitchFamily="18" charset="0"/>
              </a:rPr>
              <a:t>of tests, the negative LR becomes 0.42 (</a:t>
            </a:r>
            <a:r>
              <a:rPr lang="en-US" sz="2400" dirty="0" smtClean="0">
                <a:latin typeface="Times New Roman" panose="02020603050405020304" pitchFamily="18" charset="0"/>
                <a:cs typeface="Times New Roman" panose="02020603050405020304" pitchFamily="18" charset="0"/>
              </a:rPr>
              <a:t>as opposed </a:t>
            </a:r>
            <a:r>
              <a:rPr lang="en-US" sz="2400" dirty="0">
                <a:latin typeface="Times New Roman" panose="02020603050405020304" pitchFamily="18" charset="0"/>
                <a:cs typeface="Times New Roman" panose="02020603050405020304" pitchFamily="18" charset="0"/>
              </a:rPr>
              <a:t>to 0.53 without BNP</a:t>
            </a:r>
            <a:r>
              <a:rPr lang="en-US" sz="2400" dirty="0" smtClean="0">
                <a:latin typeface="Times New Roman" panose="02020603050405020304" pitchFamily="18" charset="0"/>
                <a:cs typeface="Times New Roman" panose="02020603050405020304" pitchFamily="18" charset="0"/>
              </a:rPr>
              <a:t>).</a:t>
            </a:r>
          </a:p>
          <a:p>
            <a:pPr marL="0" indent="0">
              <a:lnSpc>
                <a:spcPct val="150000"/>
              </a:lnSpc>
              <a:spcBef>
                <a:spcPts val="0"/>
              </a:spcBef>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an instructive </a:t>
            </a:r>
            <a:r>
              <a:rPr lang="en-US" sz="2400" dirty="0" smtClean="0">
                <a:latin typeface="Times New Roman" panose="02020603050405020304" pitchFamily="18" charset="0"/>
                <a:cs typeface="Times New Roman" panose="02020603050405020304" pitchFamily="18" charset="0"/>
              </a:rPr>
              <a:t>exercise for </a:t>
            </a:r>
            <a:r>
              <a:rPr lang="en-US" sz="2400" dirty="0">
                <a:latin typeface="Times New Roman" panose="02020603050405020304" pitchFamily="18" charset="0"/>
                <a:cs typeface="Times New Roman" panose="02020603050405020304" pitchFamily="18" charset="0"/>
              </a:rPr>
              <a:t>the reader to follow the above train of calculations </a:t>
            </a:r>
            <a:r>
              <a:rPr lang="en-US" sz="2400" dirty="0" smtClean="0">
                <a:latin typeface="Times New Roman" panose="02020603050405020304" pitchFamily="18" charset="0"/>
                <a:cs typeface="Times New Roman" panose="02020603050405020304" pitchFamily="18" charset="0"/>
              </a:rPr>
              <a:t>starting with </a:t>
            </a:r>
            <a:r>
              <a:rPr lang="en-US" sz="2400" dirty="0">
                <a:latin typeface="Times New Roman" panose="02020603050405020304" pitchFamily="18" charset="0"/>
                <a:cs typeface="Times New Roman" panose="02020603050405020304" pitchFamily="18" charset="0"/>
              </a:rPr>
              <a:t>the given pre-test probability of 32%. With the </a:t>
            </a:r>
            <a:r>
              <a:rPr lang="en-US" sz="2400" dirty="0" smtClean="0">
                <a:latin typeface="Times New Roman" panose="02020603050405020304" pitchFamily="18" charset="0"/>
                <a:cs typeface="Times New Roman" panose="02020603050405020304" pitchFamily="18" charset="0"/>
              </a:rPr>
              <a:t>addition of </a:t>
            </a:r>
            <a:r>
              <a:rPr lang="en-US" sz="2400" dirty="0">
                <a:latin typeface="Times New Roman" panose="02020603050405020304" pitchFamily="18" charset="0"/>
                <a:cs typeface="Times New Roman" panose="02020603050405020304" pitchFamily="18" charset="0"/>
              </a:rPr>
              <a:t>BNP, the reader should be able to derive the </a:t>
            </a:r>
            <a:r>
              <a:rPr lang="en-US" sz="2400" dirty="0" smtClean="0">
                <a:latin typeface="Times New Roman" panose="02020603050405020304" pitchFamily="18" charset="0"/>
                <a:cs typeface="Times New Roman" panose="02020603050405020304" pitchFamily="18" charset="0"/>
              </a:rPr>
              <a:t>post-test probability </a:t>
            </a:r>
            <a:r>
              <a:rPr lang="en-US" sz="2400" dirty="0">
                <a:latin typeface="Times New Roman" panose="02020603050405020304" pitchFamily="18" charset="0"/>
                <a:cs typeface="Times New Roman" panose="02020603050405020304" pitchFamily="18" charset="0"/>
              </a:rPr>
              <a:t>of 16</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E63254C-C091-402B-A9A0-931E85D40DA5}"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56</a:t>
            </a:fld>
            <a:endParaRPr lang="en-US"/>
          </a:p>
        </p:txBody>
      </p:sp>
    </p:spTree>
    <p:extLst>
      <p:ext uri="{BB962C8B-B14F-4D97-AF65-F5344CB8AC3E}">
        <p14:creationId xmlns:p14="http://schemas.microsoft.com/office/powerpoint/2010/main" val="8295515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lnSpc>
                <a:spcPct val="160000"/>
              </a:lnSpc>
              <a:spcBef>
                <a:spcPts val="0"/>
              </a:spcBef>
            </a:pPr>
            <a:r>
              <a:rPr lang="en-US" dirty="0">
                <a:latin typeface="Times New Roman" panose="02020603050405020304" pitchFamily="18" charset="0"/>
                <a:cs typeface="Times New Roman" panose="02020603050405020304" pitchFamily="18" charset="0"/>
              </a:rPr>
              <a:t>The point of this exercise is to show that adding a test </a:t>
            </a:r>
            <a:r>
              <a:rPr lang="en-US" dirty="0" smtClean="0">
                <a:latin typeface="Times New Roman" panose="02020603050405020304" pitchFamily="18" charset="0"/>
                <a:cs typeface="Times New Roman" panose="02020603050405020304" pitchFamily="18" charset="0"/>
              </a:rPr>
              <a:t>for BNP </a:t>
            </a:r>
            <a:r>
              <a:rPr lang="en-US" dirty="0">
                <a:latin typeface="Times New Roman" panose="02020603050405020304" pitchFamily="18" charset="0"/>
                <a:cs typeface="Times New Roman" panose="02020603050405020304" pitchFamily="18" charset="0"/>
              </a:rPr>
              <a:t>to the determination of a patient’s history of </a:t>
            </a:r>
            <a:r>
              <a:rPr lang="en-US" dirty="0" smtClean="0">
                <a:latin typeface="Times New Roman" panose="02020603050405020304" pitchFamily="18" charset="0"/>
                <a:cs typeface="Times New Roman" panose="02020603050405020304" pitchFamily="18" charset="0"/>
              </a:rPr>
              <a:t>myocardial infarction </a:t>
            </a:r>
            <a:r>
              <a:rPr lang="en-US" dirty="0">
                <a:latin typeface="Times New Roman" panose="02020603050405020304" pitchFamily="18" charset="0"/>
                <a:cs typeface="Times New Roman" panose="02020603050405020304" pitchFamily="18" charset="0"/>
              </a:rPr>
              <a:t>in the diagnostic screening process reduces </a:t>
            </a:r>
            <a:r>
              <a:rPr lang="en-US" dirty="0" smtClean="0">
                <a:latin typeface="Times New Roman" panose="02020603050405020304" pitchFamily="18" charset="0"/>
                <a:cs typeface="Times New Roman" panose="02020603050405020304" pitchFamily="18" charset="0"/>
              </a:rPr>
              <a:t>the posterior </a:t>
            </a:r>
            <a:r>
              <a:rPr lang="en-US" dirty="0">
                <a:latin typeface="Times New Roman" panose="02020603050405020304" pitchFamily="18" charset="0"/>
                <a:cs typeface="Times New Roman" panose="02020603050405020304" pitchFamily="18" charset="0"/>
              </a:rPr>
              <a:t>probability to 16%, a small incremental </a:t>
            </a:r>
            <a:r>
              <a:rPr lang="en-US" dirty="0" smtClean="0">
                <a:latin typeface="Times New Roman" panose="02020603050405020304" pitchFamily="18" charset="0"/>
                <a:cs typeface="Times New Roman" panose="02020603050405020304" pitchFamily="18" charset="0"/>
              </a:rPr>
              <a:t>advantage to </a:t>
            </a:r>
            <a:r>
              <a:rPr lang="en-US" dirty="0">
                <a:latin typeface="Times New Roman" panose="02020603050405020304" pitchFamily="18" charset="0"/>
                <a:cs typeface="Times New Roman" panose="02020603050405020304" pitchFamily="18" charset="0"/>
              </a:rPr>
              <a:t>that achieved by a combination of clinical history </a:t>
            </a:r>
            <a:r>
              <a:rPr lang="en-US" dirty="0" smtClean="0">
                <a:latin typeface="Times New Roman" panose="02020603050405020304" pitchFamily="18" charset="0"/>
                <a:cs typeface="Times New Roman" panose="02020603050405020304" pitchFamily="18" charset="0"/>
              </a:rPr>
              <a:t>and traditional </a:t>
            </a:r>
            <a:r>
              <a:rPr lang="en-US" dirty="0">
                <a:latin typeface="Times New Roman" panose="02020603050405020304" pitchFamily="18" charset="0"/>
                <a:cs typeface="Times New Roman" panose="02020603050405020304" pitchFamily="18" charset="0"/>
              </a:rPr>
              <a:t>investigations likely to be undertaken in any </a:t>
            </a:r>
            <a:r>
              <a:rPr lang="en-US" dirty="0" smtClean="0">
                <a:latin typeface="Times New Roman" panose="02020603050405020304" pitchFamily="18" charset="0"/>
                <a:cs typeface="Times New Roman" panose="02020603050405020304" pitchFamily="18" charset="0"/>
              </a:rPr>
              <a:t>case.</a:t>
            </a:r>
          </a:p>
          <a:p>
            <a:pPr marL="0" indent="0">
              <a:lnSpc>
                <a:spcPct val="160000"/>
              </a:lnSpc>
              <a:spcBef>
                <a:spcPts val="0"/>
              </a:spcBef>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leaves a residual 1 in 7 chance of LV systolic </a:t>
            </a:r>
            <a:r>
              <a:rPr lang="en-US" dirty="0" smtClean="0">
                <a:latin typeface="Times New Roman" panose="02020603050405020304" pitchFamily="18" charset="0"/>
                <a:cs typeface="Times New Roman" panose="02020603050405020304" pitchFamily="18" charset="0"/>
              </a:rPr>
              <a:t>dysfunction which </a:t>
            </a:r>
            <a:r>
              <a:rPr lang="en-US" dirty="0">
                <a:latin typeface="Times New Roman" panose="02020603050405020304" pitchFamily="18" charset="0"/>
                <a:cs typeface="Times New Roman" panose="02020603050405020304" pitchFamily="18" charset="0"/>
              </a:rPr>
              <a:t>is unacceptably high and unlikely to deter a </a:t>
            </a:r>
            <a:r>
              <a:rPr lang="en-US" dirty="0" smtClean="0">
                <a:latin typeface="Times New Roman" panose="02020603050405020304" pitchFamily="18" charset="0"/>
                <a:cs typeface="Times New Roman" panose="02020603050405020304" pitchFamily="18" charset="0"/>
              </a:rPr>
              <a:t>General Practitioner </a:t>
            </a:r>
            <a:r>
              <a:rPr lang="en-US" dirty="0">
                <a:latin typeface="Times New Roman" panose="02020603050405020304" pitchFamily="18" charset="0"/>
                <a:cs typeface="Times New Roman" panose="02020603050405020304" pitchFamily="18" charset="0"/>
              </a:rPr>
              <a:t>from referring the patient for </a:t>
            </a:r>
            <a:r>
              <a:rPr lang="en-US" dirty="0" smtClean="0">
                <a:latin typeface="Times New Roman" panose="02020603050405020304" pitchFamily="18" charset="0"/>
                <a:cs typeface="Times New Roman" panose="02020603050405020304" pitchFamily="18" charset="0"/>
              </a:rPr>
              <a:t>echocardiography.</a:t>
            </a:r>
          </a:p>
          <a:p>
            <a:pPr marL="0" indent="0">
              <a:lnSpc>
                <a:spcPct val="160000"/>
              </a:lnSpc>
              <a:spcBef>
                <a:spcPts val="0"/>
              </a:spcBef>
            </a:pPr>
            <a:r>
              <a:rPr lang="en-US" dirty="0" smtClean="0">
                <a:latin typeface="Times New Roman" panose="02020603050405020304" pitchFamily="18" charset="0"/>
                <a:cs typeface="Times New Roman" panose="02020603050405020304" pitchFamily="18" charset="0"/>
              </a:rPr>
              <a:t>Therefore</a:t>
            </a:r>
            <a:r>
              <a:rPr lang="en-US" dirty="0">
                <a:latin typeface="Times New Roman" panose="02020603050405020304" pitchFamily="18" charset="0"/>
                <a:cs typeface="Times New Roman" panose="02020603050405020304" pitchFamily="18" charset="0"/>
              </a:rPr>
              <a:t>, in the clinical context of General Practice, </a:t>
            </a:r>
            <a:r>
              <a:rPr lang="en-US" dirty="0" smtClean="0">
                <a:latin typeface="Times New Roman" panose="02020603050405020304" pitchFamily="18" charset="0"/>
                <a:cs typeface="Times New Roman" panose="02020603050405020304" pitchFamily="18" charset="0"/>
              </a:rPr>
              <a:t>the prevalence </a:t>
            </a:r>
            <a:r>
              <a:rPr lang="en-US" dirty="0">
                <a:latin typeface="Times New Roman" panose="02020603050405020304" pitchFamily="18" charset="0"/>
                <a:cs typeface="Times New Roman" panose="02020603050405020304" pitchFamily="18" charset="0"/>
              </a:rPr>
              <a:t>of CHF is lower than that among newly </a:t>
            </a:r>
            <a:r>
              <a:rPr lang="en-US" dirty="0" smtClean="0">
                <a:latin typeface="Times New Roman" panose="02020603050405020304" pitchFamily="18" charset="0"/>
                <a:cs typeface="Times New Roman" panose="02020603050405020304" pitchFamily="18" charset="0"/>
              </a:rPr>
              <a:t>presenting </a:t>
            </a:r>
            <a:r>
              <a:rPr lang="en-US" dirty="0" err="1" smtClean="0">
                <a:latin typeface="Times New Roman" panose="02020603050405020304" pitchFamily="18" charset="0"/>
                <a:cs typeface="Times New Roman" panose="02020603050405020304" pitchFamily="18" charset="0"/>
              </a:rPr>
              <a:t>dyspnoeic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patients to the ED and the diagnostic </a:t>
            </a:r>
            <a:r>
              <a:rPr lang="en-US" dirty="0" smtClean="0">
                <a:latin typeface="Times New Roman" panose="02020603050405020304" pitchFamily="18" charset="0"/>
                <a:cs typeface="Times New Roman" panose="02020603050405020304" pitchFamily="18" charset="0"/>
              </a:rPr>
              <a:t>performance of </a:t>
            </a:r>
            <a:r>
              <a:rPr lang="en-US" dirty="0">
                <a:latin typeface="Times New Roman" panose="02020603050405020304" pitchFamily="18" charset="0"/>
                <a:cs typeface="Times New Roman" panose="02020603050405020304" pitchFamily="18" charset="0"/>
              </a:rPr>
              <a:t>BNP is correspondingly lower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DDBF52CF-D22E-46A3-8446-6A743ED397C5}"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57</a:t>
            </a:fld>
            <a:endParaRPr lang="en-US"/>
          </a:p>
        </p:txBody>
      </p:sp>
    </p:spTree>
    <p:extLst>
      <p:ext uri="{BB962C8B-B14F-4D97-AF65-F5344CB8AC3E}">
        <p14:creationId xmlns:p14="http://schemas.microsoft.com/office/powerpoint/2010/main" val="16620421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44692" y="365125"/>
            <a:ext cx="10609107" cy="5811838"/>
          </a:xfrm>
          <a:prstGeom prst="rect">
            <a:avLst/>
          </a:prstGeom>
        </p:spPr>
      </p:pic>
      <p:sp>
        <p:nvSpPr>
          <p:cNvPr id="5" name="Date Placeholder 4"/>
          <p:cNvSpPr>
            <a:spLocks noGrp="1"/>
          </p:cNvSpPr>
          <p:nvPr>
            <p:ph type="dt" sz="half" idx="10"/>
          </p:nvPr>
        </p:nvSpPr>
        <p:spPr/>
        <p:txBody>
          <a:bodyPr/>
          <a:lstStyle/>
          <a:p>
            <a:fld id="{C77787F7-B7F7-4DC9-9A15-CFDFA60B1936}"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58</a:t>
            </a:fld>
            <a:endParaRPr lang="en-US"/>
          </a:p>
        </p:txBody>
      </p:sp>
    </p:spTree>
    <p:extLst>
      <p:ext uri="{BB962C8B-B14F-4D97-AF65-F5344CB8AC3E}">
        <p14:creationId xmlns:p14="http://schemas.microsoft.com/office/powerpoint/2010/main" val="41590251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nSpc>
                <a:spcPct val="150000"/>
              </a:lnSpc>
              <a:spcBef>
                <a:spcPts val="0"/>
              </a:spcBef>
            </a:pPr>
            <a:r>
              <a:rPr lang="en-US" dirty="0">
                <a:latin typeface="Times New Roman" panose="02020603050405020304" pitchFamily="18" charset="0"/>
                <a:cs typeface="Times New Roman" panose="02020603050405020304" pitchFamily="18" charset="0"/>
              </a:rPr>
              <a:t>Another way of applying LRs without doing </a:t>
            </a:r>
            <a:r>
              <a:rPr lang="en-US" dirty="0" smtClean="0">
                <a:latin typeface="Times New Roman" panose="02020603050405020304" pitchFamily="18" charset="0"/>
                <a:cs typeface="Times New Roman" panose="02020603050405020304" pitchFamily="18" charset="0"/>
              </a:rPr>
              <a:t>long-hand calculations </a:t>
            </a:r>
            <a:r>
              <a:rPr lang="en-US" dirty="0">
                <a:latin typeface="Times New Roman" panose="02020603050405020304" pitchFamily="18" charset="0"/>
                <a:cs typeface="Times New Roman" panose="02020603050405020304" pitchFamily="18" charset="0"/>
              </a:rPr>
              <a:t>is to use Fagan’s </a:t>
            </a:r>
            <a:r>
              <a:rPr lang="en-US" dirty="0" smtClean="0">
                <a:latin typeface="Times New Roman" panose="02020603050405020304" pitchFamily="18" charset="0"/>
                <a:cs typeface="Times New Roman" panose="02020603050405020304" pitchFamily="18" charset="0"/>
              </a:rPr>
              <a:t>nomogram.</a:t>
            </a:r>
          </a:p>
        </p:txBody>
      </p:sp>
      <p:sp>
        <p:nvSpPr>
          <p:cNvPr id="4" name="Date Placeholder 3"/>
          <p:cNvSpPr>
            <a:spLocks noGrp="1"/>
          </p:cNvSpPr>
          <p:nvPr>
            <p:ph type="dt" sz="half" idx="10"/>
          </p:nvPr>
        </p:nvSpPr>
        <p:spPr/>
        <p:txBody>
          <a:bodyPr/>
          <a:lstStyle/>
          <a:p>
            <a:fld id="{272A5F48-50C8-48BF-89FE-6F5B29A6A313}"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59</a:t>
            </a:fld>
            <a:endParaRPr lang="en-US"/>
          </a:p>
        </p:txBody>
      </p:sp>
    </p:spTree>
    <p:extLst>
      <p:ext uri="{BB962C8B-B14F-4D97-AF65-F5344CB8AC3E}">
        <p14:creationId xmlns:p14="http://schemas.microsoft.com/office/powerpoint/2010/main" val="837100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8404"/>
          </a:xfrm>
        </p:spPr>
        <p:txBody>
          <a:bodyPr>
            <a:normAutofit/>
          </a:bodyPr>
          <a:lstStyle/>
          <a:p>
            <a:pPr algn="ctr" rtl="1"/>
            <a:r>
              <a:rPr lang="fa-IR" sz="4000" dirty="0" smtClean="0">
                <a:solidFill>
                  <a:srgbClr val="C00000"/>
                </a:solidFill>
                <a:cs typeface="B Titr" panose="00000700000000000000" pitchFamily="2" charset="-78"/>
              </a:rPr>
              <a:t>راهکارهای بهبود/ارتقاء پزشکی مبتنی بر شواهد در کشور</a:t>
            </a:r>
            <a:endParaRPr lang="en-US" sz="4000" dirty="0">
              <a:solidFill>
                <a:srgbClr val="C00000"/>
              </a:solidFill>
              <a:cs typeface="B Titr" panose="00000700000000000000" pitchFamily="2" charset="-78"/>
            </a:endParaRPr>
          </a:p>
        </p:txBody>
      </p:sp>
      <p:sp>
        <p:nvSpPr>
          <p:cNvPr id="3" name="Content Placeholder 2"/>
          <p:cNvSpPr>
            <a:spLocks noGrp="1"/>
          </p:cNvSpPr>
          <p:nvPr>
            <p:ph idx="1"/>
          </p:nvPr>
        </p:nvSpPr>
        <p:spPr>
          <a:xfrm>
            <a:off x="838200" y="1468583"/>
            <a:ext cx="10515600" cy="4887768"/>
          </a:xfrm>
        </p:spPr>
        <p:txBody>
          <a:bodyPr>
            <a:normAutofit fontScale="70000" lnSpcReduction="20000"/>
          </a:bodyPr>
          <a:lstStyle/>
          <a:p>
            <a:pPr>
              <a:lnSpc>
                <a:spcPct val="120000"/>
              </a:lnSpc>
            </a:pPr>
            <a:r>
              <a:rPr lang="en-US" dirty="0">
                <a:latin typeface="Times New Roman" panose="02020603050405020304" pitchFamily="18" charset="0"/>
                <a:cs typeface="Times New Roman" panose="02020603050405020304" pitchFamily="18" charset="0"/>
              </a:rPr>
              <a:t>Health profile (previous documents,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nSpc>
                <a:spcPct val="120000"/>
              </a:lnSpc>
            </a:pPr>
            <a:r>
              <a:rPr lang="en-US" dirty="0" smtClean="0">
                <a:latin typeface="Times New Roman" panose="02020603050405020304" pitchFamily="18" charset="0"/>
                <a:cs typeface="Times New Roman" panose="02020603050405020304" pitchFamily="18" charset="0"/>
              </a:rPr>
              <a:t>Health camp (gather and clear data, produce graphs and simple most frequent used information, monitor trends and changes, linking these information to guidelines and protocols, use from these information to change actions and policies, … )</a:t>
            </a:r>
          </a:p>
          <a:p>
            <a:pPr>
              <a:lnSpc>
                <a:spcPct val="120000"/>
              </a:lnSpc>
            </a:pPr>
            <a:r>
              <a:rPr lang="en-US" dirty="0" smtClean="0">
                <a:latin typeface="Times New Roman" panose="02020603050405020304" pitchFamily="18" charset="0"/>
                <a:cs typeface="Times New Roman" panose="02020603050405020304" pitchFamily="18" charset="0"/>
              </a:rPr>
              <a:t>Education (Physicians and paramedics, patients, general population, policymakers, …)</a:t>
            </a:r>
          </a:p>
          <a:p>
            <a:pPr>
              <a:lnSpc>
                <a:spcPct val="120000"/>
              </a:lnSpc>
            </a:pPr>
            <a:r>
              <a:rPr lang="en-US" dirty="0" smtClean="0">
                <a:latin typeface="Times New Roman" panose="02020603050405020304" pitchFamily="18" charset="0"/>
                <a:cs typeface="Times New Roman" panose="02020603050405020304" pitchFamily="18" charset="0"/>
              </a:rPr>
              <a:t>Health/clinical data registries (population based, cohorts, clinical data, hospital based data, insurance data, death registries, different data linkage, police data, …: expanding availability of unpublished data)</a:t>
            </a:r>
          </a:p>
          <a:p>
            <a:pPr>
              <a:lnSpc>
                <a:spcPct val="120000"/>
              </a:lnSpc>
            </a:pPr>
            <a:r>
              <a:rPr lang="en-US" dirty="0" smtClean="0">
                <a:latin typeface="Times New Roman" panose="02020603050405020304" pitchFamily="18" charset="0"/>
                <a:cs typeface="Times New Roman" panose="02020603050405020304" pitchFamily="18" charset="0"/>
              </a:rPr>
              <a:t>Linking data from different sources for most important/priorities of the scientific clinical/health issues and producing evidences</a:t>
            </a:r>
          </a:p>
          <a:p>
            <a:pPr>
              <a:lnSpc>
                <a:spcPct val="120000"/>
              </a:lnSpc>
            </a:pPr>
            <a:r>
              <a:rPr lang="en-US" dirty="0" smtClean="0">
                <a:latin typeface="Times New Roman" panose="02020603050405020304" pitchFamily="18" charset="0"/>
                <a:cs typeface="Times New Roman" panose="02020603050405020304" pitchFamily="18" charset="0"/>
              </a:rPr>
              <a:t>Pooling such evidences in important sites like Iran Cochrane</a:t>
            </a:r>
          </a:p>
          <a:p>
            <a:pPr>
              <a:lnSpc>
                <a:spcPct val="120000"/>
              </a:lnSpc>
            </a:pPr>
            <a:r>
              <a:rPr lang="en-US" dirty="0" smtClean="0">
                <a:latin typeface="Times New Roman" panose="02020603050405020304" pitchFamily="18" charset="0"/>
                <a:cs typeface="Times New Roman" panose="02020603050405020304" pitchFamily="18" charset="0"/>
              </a:rPr>
              <a:t>Producing evidence by expert opinion/expert panels in area without sufficient published information by national scientific societies</a:t>
            </a:r>
          </a:p>
        </p:txBody>
      </p:sp>
      <p:sp>
        <p:nvSpPr>
          <p:cNvPr id="4" name="Date Placeholder 3"/>
          <p:cNvSpPr>
            <a:spLocks noGrp="1"/>
          </p:cNvSpPr>
          <p:nvPr>
            <p:ph type="dt" sz="half" idx="10"/>
          </p:nvPr>
        </p:nvSpPr>
        <p:spPr/>
        <p:txBody>
          <a:bodyPr/>
          <a:lstStyle/>
          <a:p>
            <a:fld id="{4937E35C-49CB-45AB-9979-51003BABA8C2}"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6</a:t>
            </a:fld>
            <a:endParaRPr lang="en-US"/>
          </a:p>
        </p:txBody>
      </p:sp>
    </p:spTree>
    <p:extLst>
      <p:ext uri="{BB962C8B-B14F-4D97-AF65-F5344CB8AC3E}">
        <p14:creationId xmlns:p14="http://schemas.microsoft.com/office/powerpoint/2010/main" val="1695842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7236"/>
            <a:ext cx="5387109" cy="5659727"/>
          </a:xfrm>
        </p:spPr>
        <p:txBody>
          <a:bodyPr>
            <a:normAutofit fontScale="92500" lnSpcReduction="10000"/>
          </a:bodyPr>
          <a:lstStyle/>
          <a:p>
            <a:pPr marL="0" indent="0">
              <a:lnSpc>
                <a:spcPct val="150000"/>
              </a:lnSpc>
              <a:spcBef>
                <a:spcPts val="0"/>
              </a:spcBef>
            </a:pPr>
            <a:r>
              <a:rPr lang="en-US" dirty="0">
                <a:latin typeface="Times New Roman" panose="02020603050405020304" pitchFamily="18" charset="0"/>
                <a:cs typeface="Times New Roman" panose="02020603050405020304" pitchFamily="18" charset="0"/>
              </a:rPr>
              <a:t>An example of Fagan’s nomogram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Prior probability is indicated on the vertical axis on the left of the </a:t>
            </a:r>
            <a:r>
              <a:rPr lang="en-US" dirty="0" smtClean="0">
                <a:latin typeface="Times New Roman" panose="02020603050405020304" pitchFamily="18" charset="0"/>
                <a:cs typeface="Times New Roman" panose="02020603050405020304" pitchFamily="18" charset="0"/>
              </a:rPr>
              <a:t>nomogram and </a:t>
            </a:r>
            <a:r>
              <a:rPr lang="en-US" dirty="0">
                <a:latin typeface="Times New Roman" panose="02020603050405020304" pitchFamily="18" charset="0"/>
                <a:cs typeface="Times New Roman" panose="02020603050405020304" pitchFamily="18" charset="0"/>
              </a:rPr>
              <a:t>a line can be drawn through the BNP value in the middle (note the logarithmic scale) and extrapolated to the point </a:t>
            </a:r>
            <a:r>
              <a:rPr lang="en-US" dirty="0" smtClean="0">
                <a:latin typeface="Times New Roman" panose="02020603050405020304" pitchFamily="18" charset="0"/>
                <a:cs typeface="Times New Roman" panose="02020603050405020304" pitchFamily="18" charset="0"/>
              </a:rPr>
              <a:t>where it intercepts </a:t>
            </a:r>
            <a:r>
              <a:rPr lang="en-US" dirty="0">
                <a:latin typeface="Times New Roman" panose="02020603050405020304" pitchFamily="18" charset="0"/>
                <a:cs typeface="Times New Roman" panose="02020603050405020304" pitchFamily="18" charset="0"/>
              </a:rPr>
              <a:t>the vertical axis on the right of the nomogram which corresponds to post-test probability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336145" y="365125"/>
            <a:ext cx="5024582" cy="6164200"/>
          </a:xfrm>
          <a:prstGeom prst="rect">
            <a:avLst/>
          </a:prstGeom>
        </p:spPr>
      </p:pic>
      <p:sp>
        <p:nvSpPr>
          <p:cNvPr id="2" name="Date Placeholder 1"/>
          <p:cNvSpPr>
            <a:spLocks noGrp="1"/>
          </p:cNvSpPr>
          <p:nvPr>
            <p:ph type="dt" sz="half" idx="10"/>
          </p:nvPr>
        </p:nvSpPr>
        <p:spPr/>
        <p:txBody>
          <a:bodyPr/>
          <a:lstStyle/>
          <a:p>
            <a:fld id="{FAAA67FD-E6BB-4DD6-960F-241A4EBF2267}"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60</a:t>
            </a:fld>
            <a:endParaRPr lang="en-US"/>
          </a:p>
        </p:txBody>
      </p:sp>
    </p:spTree>
    <p:extLst>
      <p:ext uri="{BB962C8B-B14F-4D97-AF65-F5344CB8AC3E}">
        <p14:creationId xmlns:p14="http://schemas.microsoft.com/office/powerpoint/2010/main" val="20303538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latin typeface="Times New Roman" panose="02020603050405020304" pitchFamily="18" charset="0"/>
                <a:cs typeface="Times New Roman" panose="02020603050405020304" pitchFamily="18" charset="0"/>
              </a:rPr>
              <a:t>Conclusion</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nSpc>
                <a:spcPct val="150000"/>
              </a:lnSpc>
              <a:spcBef>
                <a:spcPts val="0"/>
              </a:spcBef>
            </a:pPr>
            <a:r>
              <a:rPr lang="en-US" sz="2400" dirty="0">
                <a:latin typeface="Times New Roman" panose="02020603050405020304" pitchFamily="18" charset="0"/>
                <a:cs typeface="Times New Roman" panose="02020603050405020304" pitchFamily="18" charset="0"/>
              </a:rPr>
              <a:t>Sensitivity, specificity, and </a:t>
            </a:r>
            <a:r>
              <a:rPr lang="en-US" sz="2400" dirty="0" smtClean="0">
                <a:latin typeface="Times New Roman" panose="02020603050405020304" pitchFamily="18" charset="0"/>
                <a:cs typeface="Times New Roman" panose="02020603050405020304" pitchFamily="18" charset="0"/>
              </a:rPr>
              <a:t>predictive values </a:t>
            </a:r>
            <a:r>
              <a:rPr lang="en-US" sz="2400" dirty="0">
                <a:latin typeface="Times New Roman" panose="02020603050405020304" pitchFamily="18" charset="0"/>
                <a:cs typeface="Times New Roman" panose="02020603050405020304" pitchFamily="18" charset="0"/>
              </a:rPr>
              <a:t>are important properties of diagnostic tests, although each has </a:t>
            </a:r>
            <a:r>
              <a:rPr lang="en-US" sz="2400" dirty="0" smtClean="0">
                <a:latin typeface="Times New Roman" panose="02020603050405020304" pitchFamily="18" charset="0"/>
                <a:cs typeface="Times New Roman" panose="02020603050405020304" pitchFamily="18" charset="0"/>
              </a:rPr>
              <a:t>its limitations.</a:t>
            </a:r>
          </a:p>
          <a:p>
            <a:pPr marL="0" indent="0">
              <a:lnSpc>
                <a:spcPct val="150000"/>
              </a:lnSpc>
              <a:spcBef>
                <a:spcPts val="0"/>
              </a:spcBef>
            </a:pPr>
            <a:r>
              <a:rPr lang="en-US" sz="2400" dirty="0" smtClean="0">
                <a:latin typeface="Times New Roman" panose="02020603050405020304" pitchFamily="18" charset="0"/>
                <a:cs typeface="Times New Roman" panose="02020603050405020304" pitchFamily="18" charset="0"/>
              </a:rPr>
              <a:t>LRs </a:t>
            </a:r>
            <a:r>
              <a:rPr lang="en-US" sz="2400" dirty="0">
                <a:latin typeface="Times New Roman" panose="02020603050405020304" pitchFamily="18" charset="0"/>
                <a:cs typeface="Times New Roman" panose="02020603050405020304" pitchFamily="18" charset="0"/>
              </a:rPr>
              <a:t>are useful for converting from pretest to posttest </a:t>
            </a:r>
            <a:r>
              <a:rPr lang="en-US" sz="2400" dirty="0" smtClean="0">
                <a:latin typeface="Times New Roman" panose="02020603050405020304" pitchFamily="18" charset="0"/>
                <a:cs typeface="Times New Roman" panose="02020603050405020304" pitchFamily="18" charset="0"/>
              </a:rPr>
              <a:t>probability.</a:t>
            </a:r>
          </a:p>
          <a:p>
            <a:pPr marL="0" indent="0">
              <a:lnSpc>
                <a:spcPct val="150000"/>
              </a:lnSpc>
              <a:spcBef>
                <a:spcPts val="0"/>
              </a:spcBef>
            </a:pPr>
            <a:r>
              <a:rPr lang="en-US" sz="2400" dirty="0" smtClean="0">
                <a:latin typeface="Times New Roman" panose="02020603050405020304" pitchFamily="18" charset="0"/>
                <a:cs typeface="Times New Roman" panose="02020603050405020304" pitchFamily="18" charset="0"/>
              </a:rPr>
              <a:t>Articles </a:t>
            </a:r>
            <a:r>
              <a:rPr lang="en-US" sz="2400" dirty="0">
                <a:latin typeface="Times New Roman" panose="02020603050405020304" pitchFamily="18" charset="0"/>
                <a:cs typeface="Times New Roman" panose="02020603050405020304" pitchFamily="18" charset="0"/>
              </a:rPr>
              <a:t>describing </a:t>
            </a:r>
            <a:r>
              <a:rPr lang="en-US" sz="2400" dirty="0" smtClean="0">
                <a:latin typeface="Times New Roman" panose="02020603050405020304" pitchFamily="18" charset="0"/>
                <a:cs typeface="Times New Roman" panose="02020603050405020304" pitchFamily="18" charset="0"/>
              </a:rPr>
              <a:t>diagnostic tests </a:t>
            </a:r>
            <a:r>
              <a:rPr lang="en-US" sz="2400" dirty="0">
                <a:latin typeface="Times New Roman" panose="02020603050405020304" pitchFamily="18" charset="0"/>
                <a:cs typeface="Times New Roman" panose="02020603050405020304" pitchFamily="18" charset="0"/>
              </a:rPr>
              <a:t>should report sensitivity, specificity, predictive values, and LRs </a:t>
            </a:r>
            <a:r>
              <a:rPr lang="en-US" sz="2400" dirty="0" smtClean="0">
                <a:latin typeface="Times New Roman" panose="02020603050405020304" pitchFamily="18" charset="0"/>
                <a:cs typeface="Times New Roman" panose="02020603050405020304" pitchFamily="18" charset="0"/>
              </a:rPr>
              <a:t>or provide </a:t>
            </a:r>
            <a:r>
              <a:rPr lang="en-US" sz="2400" dirty="0">
                <a:latin typeface="Times New Roman" panose="02020603050405020304" pitchFamily="18" charset="0"/>
                <a:cs typeface="Times New Roman" panose="02020603050405020304" pitchFamily="18" charset="0"/>
              </a:rPr>
              <a:t>the reader with the data </a:t>
            </a:r>
            <a:r>
              <a:rPr lang="en-US" sz="2400" dirty="0" smtClean="0">
                <a:latin typeface="Times New Roman" panose="02020603050405020304" pitchFamily="18" charset="0"/>
                <a:cs typeface="Times New Roman" panose="02020603050405020304" pitchFamily="18" charset="0"/>
              </a:rPr>
              <a:t>to calculate </a:t>
            </a:r>
            <a:r>
              <a:rPr lang="en-US" sz="2400" dirty="0">
                <a:latin typeface="Times New Roman" panose="02020603050405020304" pitchFamily="18" charset="0"/>
                <a:cs typeface="Times New Roman" panose="02020603050405020304" pitchFamily="18" charset="0"/>
              </a:rPr>
              <a:t>them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62E8927-2FD3-46D2-B7FC-A7BD5B41DCEA}"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61</a:t>
            </a:fld>
            <a:endParaRPr lang="en-US"/>
          </a:p>
        </p:txBody>
      </p:sp>
    </p:spTree>
    <p:extLst>
      <p:ext uri="{BB962C8B-B14F-4D97-AF65-F5344CB8AC3E}">
        <p14:creationId xmlns:p14="http://schemas.microsoft.com/office/powerpoint/2010/main" val="7637752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nSpc>
                <a:spcPct val="150000"/>
              </a:lnSpc>
              <a:spcBef>
                <a:spcPts val="0"/>
              </a:spcBef>
            </a:pPr>
            <a:r>
              <a:rPr lang="en-US" sz="2400" dirty="0">
                <a:latin typeface="Times New Roman" panose="02020603050405020304" pitchFamily="18" charset="0"/>
                <a:cs typeface="Times New Roman" panose="02020603050405020304" pitchFamily="18" charset="0"/>
              </a:rPr>
              <a:t>If you are wondering which of the parameters </a:t>
            </a:r>
            <a:r>
              <a:rPr lang="en-US" sz="2400" dirty="0" smtClean="0">
                <a:latin typeface="Times New Roman" panose="02020603050405020304" pitchFamily="18" charset="0"/>
                <a:cs typeface="Times New Roman" panose="02020603050405020304" pitchFamily="18" charset="0"/>
              </a:rPr>
              <a:t>described is </a:t>
            </a:r>
            <a:r>
              <a:rPr lang="en-US" sz="2400" dirty="0">
                <a:latin typeface="Times New Roman" panose="02020603050405020304" pitchFamily="18" charset="0"/>
                <a:cs typeface="Times New Roman" panose="02020603050405020304" pitchFamily="18" charset="0"/>
              </a:rPr>
              <a:t>more useful to evaluate a diagnostic </a:t>
            </a:r>
            <a:r>
              <a:rPr lang="en-US" sz="2400" dirty="0" smtClean="0">
                <a:latin typeface="Times New Roman" panose="02020603050405020304" pitchFamily="18" charset="0"/>
                <a:cs typeface="Times New Roman" panose="02020603050405020304" pitchFamily="18" charset="0"/>
              </a:rPr>
              <a:t>test—sensitivity, specificity</a:t>
            </a:r>
            <a:r>
              <a:rPr lang="en-US" sz="2400" dirty="0">
                <a:latin typeface="Times New Roman" panose="02020603050405020304" pitchFamily="18" charset="0"/>
                <a:cs typeface="Times New Roman" panose="02020603050405020304" pitchFamily="18" charset="0"/>
              </a:rPr>
              <a:t>, LRs, or ROC curve—the answer is: it </a:t>
            </a:r>
            <a:r>
              <a:rPr lang="en-US" sz="2400" dirty="0" smtClean="0">
                <a:latin typeface="Times New Roman" panose="02020603050405020304" pitchFamily="18" charset="0"/>
                <a:cs typeface="Times New Roman" panose="02020603050405020304" pitchFamily="18" charset="0"/>
              </a:rPr>
              <a:t>depends!</a:t>
            </a:r>
          </a:p>
          <a:p>
            <a:pPr marL="0" indent="0">
              <a:lnSpc>
                <a:spcPct val="150000"/>
              </a:lnSpc>
              <a:spcBef>
                <a:spcPts val="0"/>
              </a:spcBef>
            </a:pPr>
            <a:r>
              <a:rPr lang="en-US" sz="2400" dirty="0" smtClean="0">
                <a:latin typeface="Times New Roman" panose="02020603050405020304" pitchFamily="18" charset="0"/>
                <a:cs typeface="Times New Roman" panose="02020603050405020304" pitchFamily="18" charset="0"/>
              </a:rPr>
              <a:t>Each </a:t>
            </a:r>
            <a:r>
              <a:rPr lang="en-US" sz="2400" dirty="0">
                <a:latin typeface="Times New Roman" panose="02020603050405020304" pitchFamily="18" charset="0"/>
                <a:cs typeface="Times New Roman" panose="02020603050405020304" pitchFamily="18" charset="0"/>
              </a:rPr>
              <a:t>parameter describes a </a:t>
            </a:r>
            <a:r>
              <a:rPr lang="en-US" sz="2400" dirty="0" smtClean="0">
                <a:latin typeface="Times New Roman" panose="02020603050405020304" pitchFamily="18" charset="0"/>
                <a:cs typeface="Times New Roman" panose="02020603050405020304" pitchFamily="18" charset="0"/>
              </a:rPr>
              <a:t>specific </a:t>
            </a:r>
            <a:r>
              <a:rPr lang="en-US" sz="2400" dirty="0">
                <a:latin typeface="Times New Roman" panose="02020603050405020304" pitchFamily="18" charset="0"/>
                <a:cs typeface="Times New Roman" panose="02020603050405020304" pitchFamily="18" charset="0"/>
              </a:rPr>
              <a:t>characteristic of </a:t>
            </a:r>
            <a:r>
              <a:rPr lang="en-US" sz="2400" dirty="0" smtClean="0">
                <a:latin typeface="Times New Roman" panose="02020603050405020304" pitchFamily="18" charset="0"/>
                <a:cs typeface="Times New Roman" panose="02020603050405020304" pitchFamily="18" charset="0"/>
              </a:rPr>
              <a:t>the test</a:t>
            </a:r>
            <a:r>
              <a:rPr lang="en-US" sz="2400" dirty="0">
                <a:latin typeface="Times New Roman" panose="02020603050405020304" pitchFamily="18" charset="0"/>
                <a:cs typeface="Times New Roman" panose="02020603050405020304" pitchFamily="18" charset="0"/>
              </a:rPr>
              <a:t>, and depending on how you will use the test, one </a:t>
            </a:r>
            <a:r>
              <a:rPr lang="en-US" sz="2400" dirty="0" smtClean="0">
                <a:latin typeface="Times New Roman" panose="02020603050405020304" pitchFamily="18" charset="0"/>
                <a:cs typeface="Times New Roman" panose="02020603050405020304" pitchFamily="18" charset="0"/>
              </a:rPr>
              <a:t>or another </a:t>
            </a:r>
            <a:r>
              <a:rPr lang="en-US" sz="2400" dirty="0">
                <a:latin typeface="Times New Roman" panose="02020603050405020304" pitchFamily="18" charset="0"/>
                <a:cs typeface="Times New Roman" panose="02020603050405020304" pitchFamily="18" charset="0"/>
              </a:rPr>
              <a:t>may be more useful. Now that you </a:t>
            </a:r>
            <a:r>
              <a:rPr lang="en-US" sz="2400" dirty="0" smtClean="0">
                <a:latin typeface="Times New Roman" panose="02020603050405020304" pitchFamily="18" charset="0"/>
                <a:cs typeface="Times New Roman" panose="02020603050405020304" pitchFamily="18" charset="0"/>
              </a:rPr>
              <a:t>understand these </a:t>
            </a:r>
            <a:r>
              <a:rPr lang="en-US" sz="2400" dirty="0">
                <a:latin typeface="Times New Roman" panose="02020603050405020304" pitchFamily="18" charset="0"/>
                <a:cs typeface="Times New Roman" panose="02020603050405020304" pitchFamily="18" charset="0"/>
              </a:rPr>
              <a:t>concepts, interpreting a test result will be </a:t>
            </a:r>
            <a:r>
              <a:rPr lang="en-US" sz="2400" dirty="0" smtClean="0">
                <a:latin typeface="Times New Roman" panose="02020603050405020304" pitchFamily="18" charset="0"/>
                <a:cs typeface="Times New Roman" panose="02020603050405020304" pitchFamily="18" charset="0"/>
              </a:rPr>
              <a:t>much more </a:t>
            </a:r>
            <a:r>
              <a:rPr lang="en-US" sz="2400" dirty="0">
                <a:latin typeface="Times New Roman" panose="02020603050405020304" pitchFamily="18" charset="0"/>
                <a:cs typeface="Times New Roman" panose="02020603050405020304" pitchFamily="18" charset="0"/>
              </a:rPr>
              <a:t>than just looking at the result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372B6E9-F642-4271-8C1E-1C924EC1CA30}"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62</a:t>
            </a:fld>
            <a:endParaRPr lang="en-US"/>
          </a:p>
        </p:txBody>
      </p:sp>
    </p:spTree>
    <p:extLst>
      <p:ext uri="{BB962C8B-B14F-4D97-AF65-F5344CB8AC3E}">
        <p14:creationId xmlns:p14="http://schemas.microsoft.com/office/powerpoint/2010/main" val="41285344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nSpc>
                <a:spcPct val="150000"/>
              </a:lnSpc>
              <a:spcBef>
                <a:spcPts val="0"/>
              </a:spcBef>
            </a:pPr>
            <a:r>
              <a:rPr lang="en-US" dirty="0" smtClean="0">
                <a:latin typeface="Times New Roman" panose="02020603050405020304" pitchFamily="18" charset="0"/>
                <a:cs typeface="Times New Roman" panose="02020603050405020304" pitchFamily="18" charset="0"/>
              </a:rPr>
              <a:t>Sen, </a:t>
            </a:r>
            <a:r>
              <a:rPr lang="en-US" dirty="0" err="1" smtClean="0">
                <a:latin typeface="Times New Roman" panose="02020603050405020304" pitchFamily="18" charset="0"/>
                <a:cs typeface="Times New Roman" panose="02020603050405020304" pitchFamily="18" charset="0"/>
              </a:rPr>
              <a:t>Spc</a:t>
            </a:r>
            <a:r>
              <a:rPr lang="en-US" dirty="0" smtClean="0">
                <a:latin typeface="Times New Roman" panose="02020603050405020304" pitchFamily="18" charset="0"/>
                <a:cs typeface="Times New Roman" panose="02020603050405020304" pitchFamily="18" charset="0"/>
              </a:rPr>
              <a:t>: Population based</a:t>
            </a:r>
          </a:p>
          <a:p>
            <a:pPr marL="0" indent="0">
              <a:lnSpc>
                <a:spcPct val="150000"/>
              </a:lnSpc>
              <a:spcBef>
                <a:spcPts val="0"/>
              </a:spcBef>
            </a:pPr>
            <a:r>
              <a:rPr lang="en-US" dirty="0" smtClean="0">
                <a:latin typeface="Times New Roman" panose="02020603050405020304" pitchFamily="18" charset="0"/>
                <a:cs typeface="Times New Roman" panose="02020603050405020304" pitchFamily="18" charset="0"/>
              </a:rPr>
              <a:t>PPV, NPV: individual based</a:t>
            </a:r>
          </a:p>
          <a:p>
            <a:pPr marL="0" indent="0">
              <a:lnSpc>
                <a:spcPct val="150000"/>
              </a:lnSpc>
              <a:spcBef>
                <a:spcPts val="0"/>
              </a:spcBef>
            </a:pPr>
            <a:r>
              <a:rPr lang="en-US" dirty="0" smtClean="0">
                <a:latin typeface="Times New Roman" panose="02020603050405020304" pitchFamily="18" charset="0"/>
                <a:cs typeface="Times New Roman" panose="02020603050405020304" pitchFamily="18" charset="0"/>
              </a:rPr>
              <a:t>PLR, NLR: test based</a:t>
            </a:r>
          </a:p>
        </p:txBody>
      </p:sp>
      <p:sp>
        <p:nvSpPr>
          <p:cNvPr id="4" name="Date Placeholder 3"/>
          <p:cNvSpPr>
            <a:spLocks noGrp="1"/>
          </p:cNvSpPr>
          <p:nvPr>
            <p:ph type="dt" sz="half" idx="10"/>
          </p:nvPr>
        </p:nvSpPr>
        <p:spPr/>
        <p:txBody>
          <a:bodyPr/>
          <a:lstStyle/>
          <a:p>
            <a:fld id="{5EC6651D-ACAC-4ED9-88B7-0B79A3E48E4F}"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63</a:t>
            </a:fld>
            <a:endParaRPr lang="en-US"/>
          </a:p>
        </p:txBody>
      </p:sp>
    </p:spTree>
    <p:extLst>
      <p:ext uri="{BB962C8B-B14F-4D97-AF65-F5344CB8AC3E}">
        <p14:creationId xmlns:p14="http://schemas.microsoft.com/office/powerpoint/2010/main" val="29019003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latin typeface="Times New Roman" panose="02020603050405020304" pitchFamily="18" charset="0"/>
                <a:cs typeface="Times New Roman" panose="02020603050405020304" pitchFamily="18" charset="0"/>
              </a:rPr>
              <a:t>Parallel or serial tests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nSpc>
                <a:spcPct val="150000"/>
              </a:lnSpc>
              <a:spcBef>
                <a:spcPts val="0"/>
              </a:spcBef>
            </a:pPr>
            <a:r>
              <a:rPr lang="en-US" dirty="0">
                <a:latin typeface="Times New Roman" panose="02020603050405020304" pitchFamily="18" charset="0"/>
                <a:cs typeface="Times New Roman" panose="02020603050405020304" pitchFamily="18" charset="0"/>
              </a:rPr>
              <a:t>When tests were </a:t>
            </a: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in </a:t>
            </a:r>
            <a:r>
              <a:rPr lang="en-US" b="1" dirty="0">
                <a:latin typeface="Times New Roman" panose="02020603050405020304" pitchFamily="18" charset="0"/>
                <a:cs typeface="Times New Roman" panose="02020603050405020304" pitchFamily="18" charset="0"/>
              </a:rPr>
              <a:t>parallel</a:t>
            </a:r>
            <a:r>
              <a:rPr lang="en-US" dirty="0">
                <a:latin typeface="Times New Roman" panose="02020603050405020304" pitchFamily="18" charset="0"/>
                <a:cs typeface="Times New Roman" panose="02020603050405020304" pitchFamily="18" charset="0"/>
              </a:rPr>
              <a:t> combination, </a:t>
            </a:r>
            <a:r>
              <a:rPr lang="en-US" b="1" dirty="0">
                <a:latin typeface="Times New Roman" panose="02020603050405020304" pitchFamily="18" charset="0"/>
                <a:cs typeface="Times New Roman" panose="02020603050405020304" pitchFamily="18" charset="0"/>
              </a:rPr>
              <a:t>sensitivity </a:t>
            </a:r>
            <a:r>
              <a:rPr lang="en-US" b="1" dirty="0" smtClean="0">
                <a:latin typeface="Times New Roman" panose="02020603050405020304" pitchFamily="18" charset="0"/>
                <a:cs typeface="Times New Roman" panose="02020603050405020304" pitchFamily="18" charset="0"/>
              </a:rPr>
              <a:t>increases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while specificity </a:t>
            </a:r>
            <a:r>
              <a:rPr lang="en-US" dirty="0" smtClean="0">
                <a:latin typeface="Times New Roman" panose="02020603050405020304" pitchFamily="18" charset="0"/>
                <a:cs typeface="Times New Roman" panose="02020603050405020304" pitchFamily="18" charset="0"/>
              </a:rPr>
              <a:t>drops.</a:t>
            </a:r>
          </a:p>
          <a:p>
            <a:pPr marL="0" indent="0">
              <a:lnSpc>
                <a:spcPct val="150000"/>
              </a:lnSpc>
              <a:spcBef>
                <a:spcPts val="0"/>
              </a:spcBef>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used in </a:t>
            </a:r>
            <a:r>
              <a:rPr lang="en-US" u="sng" dirty="0">
                <a:latin typeface="Times New Roman" panose="02020603050405020304" pitchFamily="18" charset="0"/>
                <a:cs typeface="Times New Roman" panose="02020603050405020304" pitchFamily="18" charset="0"/>
              </a:rPr>
              <a:t>serial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combination, there is a decrease in </a:t>
            </a:r>
            <a:r>
              <a:rPr lang="en-US" dirty="0">
                <a:latin typeface="Times New Roman" panose="02020603050405020304" pitchFamily="18" charset="0"/>
                <a:cs typeface="Times New Roman" panose="02020603050405020304" pitchFamily="18" charset="0"/>
              </a:rPr>
              <a:t>sensitivity </a:t>
            </a:r>
            <a:r>
              <a:rPr lang="en-US" dirty="0" smtClean="0">
                <a:latin typeface="Times New Roman" panose="02020603050405020304" pitchFamily="18" charset="0"/>
                <a:cs typeface="Times New Roman" panose="02020603050405020304" pitchFamily="18" charset="0"/>
              </a:rPr>
              <a:t>but </a:t>
            </a:r>
            <a:r>
              <a:rPr lang="en-US" u="sng" dirty="0" smtClean="0">
                <a:latin typeface="Times New Roman" panose="02020603050405020304" pitchFamily="18" charset="0"/>
                <a:cs typeface="Times New Roman" panose="02020603050405020304" pitchFamily="18" charset="0"/>
              </a:rPr>
              <a:t>increase</a:t>
            </a:r>
            <a:r>
              <a:rPr lang="en-US" dirty="0" smtClean="0">
                <a:latin typeface="Times New Roman" panose="02020603050405020304" pitchFamily="18" charset="0"/>
                <a:cs typeface="Times New Roman" panose="02020603050405020304" pitchFamily="18" charset="0"/>
              </a:rPr>
              <a:t> in </a:t>
            </a:r>
            <a:r>
              <a:rPr lang="en-US" u="sng" dirty="0" smtClean="0">
                <a:latin typeface="Times New Roman" panose="02020603050405020304" pitchFamily="18" charset="0"/>
                <a:cs typeface="Times New Roman" panose="02020603050405020304" pitchFamily="18" charset="0"/>
              </a:rPr>
              <a:t>specificity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2029A403-74EF-4B83-84DC-F44240930E36}"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64</a:t>
            </a:fld>
            <a:endParaRPr lang="en-US"/>
          </a:p>
        </p:txBody>
      </p:sp>
    </p:spTree>
    <p:extLst>
      <p:ext uri="{BB962C8B-B14F-4D97-AF65-F5344CB8AC3E}">
        <p14:creationId xmlns:p14="http://schemas.microsoft.com/office/powerpoint/2010/main" val="1019030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2800" dirty="0">
                <a:solidFill>
                  <a:srgbClr val="C00000"/>
                </a:solidFill>
                <a:cs typeface="B Titr" panose="00000700000000000000" pitchFamily="2" charset="-78"/>
              </a:rPr>
              <a:t>تاثیر و نقش تصمیم گیری مبتنی بر شواهد در تصمیمات بالینی و درمان بیماران</a:t>
            </a:r>
            <a:endParaRPr lang="en-US" sz="2800" dirty="0">
              <a:solidFill>
                <a:srgbClr val="C00000"/>
              </a:solidFill>
              <a:cs typeface="B Titr" panose="00000700000000000000" pitchFamily="2" charset="-78"/>
            </a:endParaRPr>
          </a:p>
        </p:txBody>
      </p:sp>
      <p:sp>
        <p:nvSpPr>
          <p:cNvPr id="3" name="Content Placeholder 2"/>
          <p:cNvSpPr>
            <a:spLocks noGrp="1"/>
          </p:cNvSpPr>
          <p:nvPr>
            <p:ph idx="1"/>
          </p:nvPr>
        </p:nvSpPr>
        <p:spPr/>
        <p:txBody>
          <a:bodyPr>
            <a:normAutofit fontScale="92500"/>
          </a:bodyPr>
          <a:lstStyle/>
          <a:p>
            <a:pPr>
              <a:lnSpc>
                <a:spcPct val="150000"/>
              </a:lnSpc>
            </a:pPr>
            <a:r>
              <a:rPr lang="en-US" dirty="0">
                <a:latin typeface="Times New Roman" panose="02020603050405020304" pitchFamily="18" charset="0"/>
                <a:cs typeface="Times New Roman" panose="02020603050405020304" pitchFamily="18" charset="0"/>
              </a:rPr>
              <a:t>Evidence-based medicine (EBM) uses the scientific method to organize and apply current data to improve healthcare </a:t>
            </a:r>
            <a:r>
              <a:rPr lang="en-US" dirty="0" smtClean="0">
                <a:latin typeface="Times New Roman" panose="02020603050405020304" pitchFamily="18" charset="0"/>
                <a:cs typeface="Times New Roman" panose="02020603050405020304" pitchFamily="18" charset="0"/>
              </a:rPr>
              <a:t>decisions.</a:t>
            </a:r>
          </a:p>
          <a:p>
            <a:pPr>
              <a:lnSpc>
                <a:spcPct val="150000"/>
              </a:lnSpc>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best available science is combined with the healthcare professional's clinical experience and the patient's values to arrive at the best medical decision for the patient</a:t>
            </a:r>
            <a:r>
              <a:rPr lang="en-US" dirty="0" smtClean="0">
                <a:latin typeface="Times New Roman" panose="02020603050405020304" pitchFamily="18" charset="0"/>
                <a:cs typeface="Times New Roman" panose="02020603050405020304" pitchFamily="18" charset="0"/>
              </a:rPr>
              <a:t>.</a:t>
            </a:r>
          </a:p>
          <a:p>
            <a:pPr>
              <a:lnSpc>
                <a:spcPct val="150000"/>
              </a:lnSpc>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promote better patient care through safe and effective (drug) therapy.</a:t>
            </a:r>
          </a:p>
        </p:txBody>
      </p:sp>
      <p:sp>
        <p:nvSpPr>
          <p:cNvPr id="4" name="Date Placeholder 3"/>
          <p:cNvSpPr>
            <a:spLocks noGrp="1"/>
          </p:cNvSpPr>
          <p:nvPr>
            <p:ph type="dt" sz="half" idx="10"/>
          </p:nvPr>
        </p:nvSpPr>
        <p:spPr/>
        <p:txBody>
          <a:bodyPr/>
          <a:lstStyle/>
          <a:p>
            <a:fld id="{CD352BE1-07BE-459C-AFFF-5AEC0B27B6E1}" type="datetime1">
              <a:rPr lang="en-US" smtClean="0"/>
              <a:t>1/28/2024</a:t>
            </a:fld>
            <a:endParaRPr lang="en-US"/>
          </a:p>
        </p:txBody>
      </p:sp>
      <p:sp>
        <p:nvSpPr>
          <p:cNvPr id="5" name="Slide Number Placeholder 4"/>
          <p:cNvSpPr>
            <a:spLocks noGrp="1"/>
          </p:cNvSpPr>
          <p:nvPr>
            <p:ph type="sldNum" sz="quarter" idx="12"/>
          </p:nvPr>
        </p:nvSpPr>
        <p:spPr/>
        <p:txBody>
          <a:bodyPr/>
          <a:lstStyle/>
          <a:p>
            <a:fld id="{D3C6F9C7-5C1B-4D3D-B969-CAED8D7BB201}" type="slidenum">
              <a:rPr lang="en-US" smtClean="0"/>
              <a:t>7</a:t>
            </a:fld>
            <a:endParaRPr lang="en-US"/>
          </a:p>
        </p:txBody>
      </p:sp>
    </p:spTree>
    <p:extLst>
      <p:ext uri="{BB962C8B-B14F-4D97-AF65-F5344CB8AC3E}">
        <p14:creationId xmlns:p14="http://schemas.microsoft.com/office/powerpoint/2010/main" val="2328106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345336"/>
            <a:ext cx="10515600" cy="4351338"/>
          </a:xfrm>
        </p:spPr>
        <p:txBody>
          <a:bodyPr>
            <a:normAutofit/>
          </a:bodyPr>
          <a:lstStyle/>
          <a:p>
            <a:r>
              <a:rPr lang="en-US" dirty="0">
                <a:latin typeface="Times New Roman" panose="02020603050405020304" pitchFamily="18" charset="0"/>
                <a:cs typeface="Times New Roman" panose="02020603050405020304" pitchFamily="18" charset="0"/>
              </a:rPr>
              <a:t>Illness is a biological and social </a:t>
            </a:r>
            <a:r>
              <a:rPr lang="en-US" dirty="0" smtClean="0">
                <a:latin typeface="Times New Roman" panose="02020603050405020304" pitchFamily="18" charset="0"/>
                <a:cs typeface="Times New Roman" panose="02020603050405020304" pitchFamily="18" charset="0"/>
              </a:rPr>
              <a:t>process.</a:t>
            </a:r>
          </a:p>
          <a:p>
            <a:r>
              <a:rPr lang="en-US" dirty="0" smtClean="0">
                <a:latin typeface="Times New Roman" panose="02020603050405020304" pitchFamily="18" charset="0"/>
                <a:cs typeface="Times New Roman" panose="02020603050405020304" pitchFamily="18" charset="0"/>
              </a:rPr>
              <a:t>Clinicians </a:t>
            </a:r>
            <a:r>
              <a:rPr lang="en-US" dirty="0">
                <a:latin typeface="Times New Roman" panose="02020603050405020304" pitchFamily="18" charset="0"/>
                <a:cs typeface="Times New Roman" panose="02020603050405020304" pitchFamily="18" charset="0"/>
              </a:rPr>
              <a:t>who engage in EBM need to acknowledge </a:t>
            </a:r>
            <a:r>
              <a:rPr lang="en-US" dirty="0" smtClean="0">
                <a:latin typeface="Times New Roman" panose="02020603050405020304" pitchFamily="18" charset="0"/>
                <a:cs typeface="Times New Roman" panose="02020603050405020304" pitchFamily="18" charset="0"/>
              </a:rPr>
              <a:t>the social </a:t>
            </a:r>
            <a:r>
              <a:rPr lang="en-US" dirty="0">
                <a:latin typeface="Times New Roman" panose="02020603050405020304" pitchFamily="18" charset="0"/>
                <a:cs typeface="Times New Roman" panose="02020603050405020304" pitchFamily="18" charset="0"/>
              </a:rPr>
              <a:t>and cultural factors that affect the health-care encounter, understand the important role of those factors </a:t>
            </a:r>
            <a:r>
              <a:rPr lang="en-US" dirty="0" smtClean="0">
                <a:latin typeface="Times New Roman" panose="02020603050405020304" pitchFamily="18" charset="0"/>
                <a:cs typeface="Times New Roman" panose="02020603050405020304" pitchFamily="18" charset="0"/>
              </a:rPr>
              <a:t>in health-care </a:t>
            </a:r>
            <a:r>
              <a:rPr lang="en-US" dirty="0">
                <a:latin typeface="Times New Roman" panose="02020603050405020304" pitchFamily="18" charset="0"/>
                <a:cs typeface="Times New Roman" panose="02020603050405020304" pitchFamily="18" charset="0"/>
              </a:rPr>
              <a:t>decision making, and expand the paradigm of EBM to incorporate sociocultural influences </a:t>
            </a:r>
            <a:r>
              <a:rPr lang="en-US" dirty="0" smtClean="0">
                <a:latin typeface="Times New Roman" panose="02020603050405020304" pitchFamily="18" charset="0"/>
                <a:cs typeface="Times New Roman" panose="02020603050405020304" pitchFamily="18" charset="0"/>
              </a:rPr>
              <a:t>more explicitly.</a:t>
            </a:r>
          </a:p>
          <a:p>
            <a:r>
              <a:rPr lang="en-US" dirty="0" smtClean="0">
                <a:latin typeface="Times New Roman" panose="02020603050405020304" pitchFamily="18" charset="0"/>
                <a:cs typeface="Times New Roman" panose="02020603050405020304" pitchFamily="18" charset="0"/>
              </a:rPr>
              <a:t>Moreover</a:t>
            </a:r>
            <a:r>
              <a:rPr lang="en-US" dirty="0">
                <a:latin typeface="Times New Roman" panose="02020603050405020304" pitchFamily="18" charset="0"/>
                <a:cs typeface="Times New Roman" panose="02020603050405020304" pitchFamily="18" charset="0"/>
              </a:rPr>
              <a:t>, recognition of the influences family members and other caregivers have within the </a:t>
            </a:r>
            <a:r>
              <a:rPr lang="en-US" dirty="0" smtClean="0">
                <a:latin typeface="Times New Roman" panose="02020603050405020304" pitchFamily="18" charset="0"/>
                <a:cs typeface="Times New Roman" panose="02020603050405020304" pitchFamily="18" charset="0"/>
              </a:rPr>
              <a:t>clinical encounter—by </a:t>
            </a:r>
            <a:r>
              <a:rPr lang="en-US" dirty="0">
                <a:latin typeface="Times New Roman" panose="02020603050405020304" pitchFamily="18" charset="0"/>
                <a:cs typeface="Times New Roman" panose="02020603050405020304" pitchFamily="18" charset="0"/>
              </a:rPr>
              <a:t>offering opinions and participating in treatment-related decision making—is needed and </a:t>
            </a:r>
            <a:r>
              <a:rPr lang="en-US" dirty="0" smtClean="0">
                <a:latin typeface="Times New Roman" panose="02020603050405020304" pitchFamily="18" charset="0"/>
                <a:cs typeface="Times New Roman" panose="02020603050405020304" pitchFamily="18" charset="0"/>
              </a:rPr>
              <a:t>could lead </a:t>
            </a:r>
            <a:r>
              <a:rPr lang="en-US" dirty="0">
                <a:latin typeface="Times New Roman" panose="02020603050405020304" pitchFamily="18" charset="0"/>
                <a:cs typeface="Times New Roman" panose="02020603050405020304" pitchFamily="18" charset="0"/>
              </a:rPr>
              <a:t>to more efficient and effective health </a:t>
            </a:r>
            <a:r>
              <a:rPr lang="en-US" dirty="0" smtClean="0">
                <a:latin typeface="Times New Roman" panose="02020603050405020304" pitchFamily="18" charset="0"/>
                <a:cs typeface="Times New Roman" panose="02020603050405020304" pitchFamily="18" charset="0"/>
              </a:rPr>
              <a:t>care.</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842817" y="5784519"/>
            <a:ext cx="10538691" cy="523220"/>
          </a:xfrm>
          <a:prstGeom prst="rect">
            <a:avLst/>
          </a:prstGeom>
        </p:spPr>
        <p:txBody>
          <a:bodyPr wrap="square">
            <a:spAutoFit/>
          </a:bodyPr>
          <a:lstStyle/>
          <a:p>
            <a:r>
              <a:rPr lang="en-US" sz="1400" dirty="0" err="1">
                <a:solidFill>
                  <a:srgbClr val="212121"/>
                </a:solidFill>
                <a:latin typeface="BlinkMacSystemFont"/>
              </a:rPr>
              <a:t>Siminoff</a:t>
            </a:r>
            <a:r>
              <a:rPr lang="en-US" sz="1400" dirty="0">
                <a:solidFill>
                  <a:srgbClr val="212121"/>
                </a:solidFill>
                <a:latin typeface="BlinkMacSystemFont"/>
              </a:rPr>
              <a:t> LA. Incorporating patient and family preferences into evidence-based medicine. BMC Med Inform </a:t>
            </a:r>
            <a:r>
              <a:rPr lang="en-US" sz="1400" dirty="0" err="1">
                <a:solidFill>
                  <a:srgbClr val="212121"/>
                </a:solidFill>
                <a:latin typeface="BlinkMacSystemFont"/>
              </a:rPr>
              <a:t>Decis</a:t>
            </a:r>
            <a:r>
              <a:rPr lang="en-US" sz="1400" dirty="0">
                <a:solidFill>
                  <a:srgbClr val="212121"/>
                </a:solidFill>
                <a:latin typeface="BlinkMacSystemFont"/>
              </a:rPr>
              <a:t> </a:t>
            </a:r>
            <a:r>
              <a:rPr lang="en-US" sz="1400" dirty="0" err="1">
                <a:solidFill>
                  <a:srgbClr val="212121"/>
                </a:solidFill>
                <a:latin typeface="BlinkMacSystemFont"/>
              </a:rPr>
              <a:t>Mak</a:t>
            </a:r>
            <a:r>
              <a:rPr lang="en-US" sz="1400" dirty="0">
                <a:solidFill>
                  <a:srgbClr val="212121"/>
                </a:solidFill>
                <a:latin typeface="BlinkMacSystemFont"/>
              </a:rPr>
              <a:t>. 2013;13 </a:t>
            </a:r>
            <a:r>
              <a:rPr lang="en-US" sz="1400" dirty="0" err="1">
                <a:solidFill>
                  <a:srgbClr val="212121"/>
                </a:solidFill>
                <a:latin typeface="BlinkMacSystemFont"/>
              </a:rPr>
              <a:t>Suppl</a:t>
            </a:r>
            <a:r>
              <a:rPr lang="en-US" sz="1400" dirty="0">
                <a:solidFill>
                  <a:srgbClr val="212121"/>
                </a:solidFill>
                <a:latin typeface="BlinkMacSystemFont"/>
              </a:rPr>
              <a:t> 3(</a:t>
            </a:r>
            <a:r>
              <a:rPr lang="en-US" sz="1400" dirty="0" err="1">
                <a:solidFill>
                  <a:srgbClr val="212121"/>
                </a:solidFill>
                <a:latin typeface="BlinkMacSystemFont"/>
              </a:rPr>
              <a:t>Suppl</a:t>
            </a:r>
            <a:r>
              <a:rPr lang="en-US" sz="1400" dirty="0">
                <a:solidFill>
                  <a:srgbClr val="212121"/>
                </a:solidFill>
                <a:latin typeface="BlinkMacSystemFont"/>
              </a:rPr>
              <a:t> 3):</a:t>
            </a:r>
            <a:r>
              <a:rPr lang="en-US" sz="1400" dirty="0" smtClean="0">
                <a:solidFill>
                  <a:srgbClr val="212121"/>
                </a:solidFill>
                <a:latin typeface="BlinkMacSystemFont"/>
              </a:rPr>
              <a:t>S6</a:t>
            </a:r>
            <a:endParaRPr lang="en-US" sz="1400" dirty="0"/>
          </a:p>
        </p:txBody>
      </p:sp>
      <p:sp>
        <p:nvSpPr>
          <p:cNvPr id="5" name="Date Placeholder 4"/>
          <p:cNvSpPr>
            <a:spLocks noGrp="1"/>
          </p:cNvSpPr>
          <p:nvPr>
            <p:ph type="dt" sz="half" idx="10"/>
          </p:nvPr>
        </p:nvSpPr>
        <p:spPr/>
        <p:txBody>
          <a:bodyPr/>
          <a:lstStyle/>
          <a:p>
            <a:fld id="{1811431D-EF67-4BFF-99DF-26573EF4C807}"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8</a:t>
            </a:fld>
            <a:endParaRPr lang="en-US"/>
          </a:p>
        </p:txBody>
      </p:sp>
    </p:spTree>
    <p:extLst>
      <p:ext uri="{BB962C8B-B14F-4D97-AF65-F5344CB8AC3E}">
        <p14:creationId xmlns:p14="http://schemas.microsoft.com/office/powerpoint/2010/main" val="4168802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There are two </a:t>
            </a:r>
            <a:r>
              <a:rPr lang="en-US" dirty="0">
                <a:latin typeface="Times New Roman" panose="02020603050405020304" pitchFamily="18" charset="0"/>
                <a:cs typeface="Times New Roman" panose="02020603050405020304" pitchFamily="18" charset="0"/>
              </a:rPr>
              <a:t>international approaches to treatment decision-making </a:t>
            </a:r>
            <a:r>
              <a:rPr lang="en-US" dirty="0" smtClean="0">
                <a:latin typeface="Times New Roman" panose="02020603050405020304" pitchFamily="18" charset="0"/>
                <a:cs typeface="Times New Roman" panose="02020603050405020304" pitchFamily="18" charset="0"/>
              </a:rPr>
              <a:t>in past three decades: evidence based </a:t>
            </a:r>
            <a:r>
              <a:rPr lang="en-US" dirty="0">
                <a:latin typeface="Times New Roman" panose="02020603050405020304" pitchFamily="18" charset="0"/>
                <a:cs typeface="Times New Roman" panose="02020603050405020304" pitchFamily="18" charset="0"/>
              </a:rPr>
              <a:t>medicine (EBM) and shared decision-making (SDM</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SDM: </a:t>
            </a:r>
            <a:r>
              <a:rPr lang="en-US" dirty="0">
                <a:latin typeface="Times New Roman" panose="02020603050405020304" pitchFamily="18" charset="0"/>
                <a:cs typeface="Times New Roman" panose="02020603050405020304" pitchFamily="18" charset="0"/>
              </a:rPr>
              <a:t>use and evaluation of </a:t>
            </a:r>
            <a:r>
              <a:rPr lang="en-US" dirty="0" smtClean="0">
                <a:latin typeface="Times New Roman" panose="02020603050405020304" pitchFamily="18" charset="0"/>
                <a:cs typeface="Times New Roman" panose="02020603050405020304" pitchFamily="18" charset="0"/>
              </a:rPr>
              <a:t>patient decision </a:t>
            </a:r>
            <a:r>
              <a:rPr lang="en-US" dirty="0">
                <a:latin typeface="Times New Roman" panose="02020603050405020304" pitchFamily="18" charset="0"/>
                <a:cs typeface="Times New Roman" panose="02020603050405020304" pitchFamily="18" charset="0"/>
              </a:rPr>
              <a:t>aids (DA) to help communicate </a:t>
            </a:r>
            <a:r>
              <a:rPr lang="en-US" dirty="0" smtClean="0">
                <a:latin typeface="Times New Roman" panose="02020603050405020304" pitchFamily="18" charset="0"/>
                <a:cs typeface="Times New Roman" panose="02020603050405020304" pitchFamily="18" charset="0"/>
              </a:rPr>
              <a:t>to patients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benefits </a:t>
            </a:r>
            <a:r>
              <a:rPr lang="en-US" dirty="0">
                <a:latin typeface="Times New Roman" panose="02020603050405020304" pitchFamily="18" charset="0"/>
                <a:cs typeface="Times New Roman" panose="02020603050405020304" pitchFamily="18" charset="0"/>
              </a:rPr>
              <a:t>and risks of various treatment options, thereby creating more </a:t>
            </a:r>
            <a:r>
              <a:rPr lang="en-US" dirty="0" smtClean="0">
                <a:latin typeface="Times New Roman" panose="02020603050405020304" pitchFamily="18" charset="0"/>
                <a:cs typeface="Times New Roman" panose="02020603050405020304" pitchFamily="18" charset="0"/>
              </a:rPr>
              <a:t>informed patients.</a:t>
            </a:r>
          </a:p>
          <a:p>
            <a:pPr lvl="1"/>
            <a:r>
              <a:rPr lang="en-US" dirty="0">
                <a:latin typeface="Times New Roman" panose="02020603050405020304" pitchFamily="18" charset="0"/>
                <a:cs typeface="Times New Roman" panose="02020603050405020304" pitchFamily="18" charset="0"/>
              </a:rPr>
              <a:t>informed patient participation in </a:t>
            </a:r>
            <a:r>
              <a:rPr lang="en-US" dirty="0" smtClean="0">
                <a:latin typeface="Times New Roman" panose="02020603050405020304" pitchFamily="18" charset="0"/>
                <a:cs typeface="Times New Roman" panose="02020603050405020304" pitchFamily="18" charset="0"/>
              </a:rPr>
              <a:t>decisions about </a:t>
            </a:r>
            <a:r>
              <a:rPr lang="en-US" dirty="0">
                <a:latin typeface="Times New Roman" panose="02020603050405020304" pitchFamily="18" charset="0"/>
                <a:cs typeface="Times New Roman" panose="02020603050405020304" pitchFamily="18" charset="0"/>
              </a:rPr>
              <a:t>their </a:t>
            </a:r>
            <a:r>
              <a:rPr lang="en-US" dirty="0" smtClean="0">
                <a:latin typeface="Times New Roman" panose="02020603050405020304" pitchFamily="18" charset="0"/>
                <a:cs typeface="Times New Roman" panose="02020603050405020304" pitchFamily="18" charset="0"/>
              </a:rPr>
              <a:t>care</a:t>
            </a:r>
          </a:p>
          <a:p>
            <a:pPr lvl="1"/>
            <a:r>
              <a:rPr lang="en-US" dirty="0">
                <a:latin typeface="Times New Roman" panose="02020603050405020304" pitchFamily="18" charset="0"/>
                <a:cs typeface="Times New Roman" panose="02020603050405020304" pitchFamily="18" charset="0"/>
              </a:rPr>
              <a:t>This </a:t>
            </a:r>
            <a:r>
              <a:rPr lang="en-US" dirty="0" smtClean="0">
                <a:latin typeface="Times New Roman" panose="02020603050405020304" pitchFamily="18" charset="0"/>
                <a:cs typeface="Times New Roman" panose="02020603050405020304" pitchFamily="18" charset="0"/>
              </a:rPr>
              <a:t>approach </a:t>
            </a:r>
            <a:r>
              <a:rPr lang="en-US" dirty="0" err="1" smtClean="0">
                <a:latin typeface="Times New Roman" panose="02020603050405020304" pitchFamily="18" charset="0"/>
                <a:cs typeface="Times New Roman" panose="02020603050405020304" pitchFamily="18" charset="0"/>
              </a:rPr>
              <a:t>emphasises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cognitive and emotional information processing work that patients </a:t>
            </a:r>
            <a:r>
              <a:rPr lang="en-US" dirty="0" smtClean="0">
                <a:latin typeface="Times New Roman" panose="02020603050405020304" pitchFamily="18" charset="0"/>
                <a:cs typeface="Times New Roman" panose="02020603050405020304" pitchFamily="18" charset="0"/>
              </a:rPr>
              <a:t>undertake in </a:t>
            </a:r>
            <a:r>
              <a:rPr lang="en-US" dirty="0">
                <a:latin typeface="Times New Roman" panose="02020603050405020304" pitchFamily="18" charset="0"/>
                <a:cs typeface="Times New Roman" panose="02020603050405020304" pitchFamily="18" charset="0"/>
              </a:rPr>
              <a:t>relation to </a:t>
            </a:r>
            <a:r>
              <a:rPr lang="en-US" dirty="0" smtClean="0">
                <a:latin typeface="Times New Roman" panose="02020603050405020304" pitchFamily="18" charset="0"/>
                <a:cs typeface="Times New Roman" panose="02020603050405020304" pitchFamily="18" charset="0"/>
              </a:rPr>
              <a:t>decision-making</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838200" y="5789188"/>
            <a:ext cx="10515600" cy="523220"/>
          </a:xfrm>
          <a:prstGeom prst="rect">
            <a:avLst/>
          </a:prstGeom>
        </p:spPr>
        <p:txBody>
          <a:bodyPr wrap="square">
            <a:spAutoFit/>
          </a:bodyPr>
          <a:lstStyle/>
          <a:p>
            <a:r>
              <a:rPr lang="en-US" sz="1400" dirty="0">
                <a:solidFill>
                  <a:srgbClr val="212121"/>
                </a:solidFill>
                <a:latin typeface="BlinkMacSystemFont"/>
              </a:rPr>
              <a:t>Charles C, </a:t>
            </a:r>
            <a:r>
              <a:rPr lang="en-US" sz="1400" dirty="0" err="1">
                <a:solidFill>
                  <a:srgbClr val="212121"/>
                </a:solidFill>
                <a:latin typeface="BlinkMacSystemFont"/>
              </a:rPr>
              <a:t>Gafni</a:t>
            </a:r>
            <a:r>
              <a:rPr lang="en-US" sz="1400" dirty="0">
                <a:solidFill>
                  <a:srgbClr val="212121"/>
                </a:solidFill>
                <a:latin typeface="BlinkMacSystemFont"/>
              </a:rPr>
              <a:t> A. The vexing problem of defining the meaning, role and measurement of values in treatment decision-making. J Comp Eff Res. 2014 Mar;3(2):197-209</a:t>
            </a:r>
            <a:r>
              <a:rPr lang="en-US" sz="1400" dirty="0" smtClean="0">
                <a:solidFill>
                  <a:srgbClr val="212121"/>
                </a:solidFill>
                <a:latin typeface="BlinkMacSystemFont"/>
              </a:rPr>
              <a:t>.</a:t>
            </a:r>
            <a:endParaRPr lang="en-US" sz="1400" dirty="0"/>
          </a:p>
        </p:txBody>
      </p:sp>
      <p:sp>
        <p:nvSpPr>
          <p:cNvPr id="5" name="Date Placeholder 4"/>
          <p:cNvSpPr>
            <a:spLocks noGrp="1"/>
          </p:cNvSpPr>
          <p:nvPr>
            <p:ph type="dt" sz="half" idx="10"/>
          </p:nvPr>
        </p:nvSpPr>
        <p:spPr/>
        <p:txBody>
          <a:bodyPr/>
          <a:lstStyle/>
          <a:p>
            <a:fld id="{AFC941EF-10FE-4226-A168-2BD7B2EAB601}" type="datetime1">
              <a:rPr lang="en-US" smtClean="0"/>
              <a:t>1/28/2024</a:t>
            </a:fld>
            <a:endParaRPr lang="en-US"/>
          </a:p>
        </p:txBody>
      </p:sp>
      <p:sp>
        <p:nvSpPr>
          <p:cNvPr id="6" name="Slide Number Placeholder 5"/>
          <p:cNvSpPr>
            <a:spLocks noGrp="1"/>
          </p:cNvSpPr>
          <p:nvPr>
            <p:ph type="sldNum" sz="quarter" idx="12"/>
          </p:nvPr>
        </p:nvSpPr>
        <p:spPr/>
        <p:txBody>
          <a:bodyPr/>
          <a:lstStyle/>
          <a:p>
            <a:fld id="{D3C6F9C7-5C1B-4D3D-B969-CAED8D7BB201}" type="slidenum">
              <a:rPr lang="en-US" smtClean="0"/>
              <a:t>9</a:t>
            </a:fld>
            <a:endParaRPr lang="en-US"/>
          </a:p>
        </p:txBody>
      </p:sp>
    </p:spTree>
    <p:extLst>
      <p:ext uri="{BB962C8B-B14F-4D97-AF65-F5344CB8AC3E}">
        <p14:creationId xmlns:p14="http://schemas.microsoft.com/office/powerpoint/2010/main" val="3549231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15159</TotalTime>
  <Words>4465</Words>
  <Application>Microsoft Office PowerPoint</Application>
  <PresentationFormat>Widescreen</PresentationFormat>
  <Paragraphs>360</Paragraphs>
  <Slides>64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-apple-system</vt:lpstr>
      <vt:lpstr>Arial</vt:lpstr>
      <vt:lpstr>B Nazanin</vt:lpstr>
      <vt:lpstr>B Titr</vt:lpstr>
      <vt:lpstr>BlinkMacSystemFont</vt:lpstr>
      <vt:lpstr>Calibri</vt:lpstr>
      <vt:lpstr>Calibri Light</vt:lpstr>
      <vt:lpstr>Times New Roman</vt:lpstr>
      <vt:lpstr>Office Theme</vt:lpstr>
      <vt:lpstr>تاثیر و نقش تصمیم گیری مبتنی بر شواهد در تصمیمات بالینی و درمان بیماران</vt:lpstr>
      <vt:lpstr>PowerPoint Presentation</vt:lpstr>
      <vt:lpstr>PowerPoint Presentation</vt:lpstr>
      <vt:lpstr>موضوعات مهم و اثر گذار در حیطه تصمیم گیری های بالینی و بهداشتی مبتنی بر شواهد </vt:lpstr>
      <vt:lpstr>PowerPoint Presentation</vt:lpstr>
      <vt:lpstr>راهکارهای بهبود/ارتقاء پزشکی مبتنی بر شواهد در کشور</vt:lpstr>
      <vt:lpstr>تاثیر و نقش تصمیم گیری مبتنی بر شواهد در تصمیمات بالینی و درمان بیماران</vt:lpstr>
      <vt:lpstr>PowerPoint Presentation</vt:lpstr>
      <vt:lpstr>PowerPoint Presentation</vt:lpstr>
      <vt:lpstr>PowerPoint Presentation</vt:lpstr>
      <vt:lpstr>PowerPoint Presentation</vt:lpstr>
      <vt:lpstr>Negative consequences of EBM for healthcare delivery, policy and financing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clinical decision support systems (CDSS), possible harms, and evidence-based mitigation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of EBM in clinical decision making</vt:lpstr>
      <vt:lpstr>PowerPoint Presentation</vt:lpstr>
      <vt:lpstr>PowerPoint Presentation</vt:lpstr>
      <vt:lpstr>Bias</vt:lpstr>
      <vt:lpstr>PowerPoint Presentation</vt:lpstr>
      <vt:lpstr>PowerPoint Presentation</vt:lpstr>
      <vt:lpstr>A practical exam from EBM approach</vt:lpstr>
      <vt:lpstr>Pretest and Posttest Probability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how The diagnostic parameters of a test are not intrinsic properties of the test and are critically dependent upon the clinical context within which they are employed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Parallel or serial tests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130</cp:revision>
  <dcterms:created xsi:type="dcterms:W3CDTF">2023-10-01T18:50:09Z</dcterms:created>
  <dcterms:modified xsi:type="dcterms:W3CDTF">2024-01-29T04:17:27Z</dcterms:modified>
</cp:coreProperties>
</file>